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1" r:id="rId1"/>
  </p:sldMasterIdLst>
  <p:notesMasterIdLst>
    <p:notesMasterId r:id="rId71"/>
  </p:notesMasterIdLst>
  <p:sldIdLst>
    <p:sldId id="258" r:id="rId2"/>
    <p:sldId id="784" r:id="rId3"/>
    <p:sldId id="785" r:id="rId4"/>
    <p:sldId id="786" r:id="rId5"/>
    <p:sldId id="787" r:id="rId6"/>
    <p:sldId id="788" r:id="rId7"/>
    <p:sldId id="799" r:id="rId8"/>
    <p:sldId id="840" r:id="rId9"/>
    <p:sldId id="880" r:id="rId10"/>
    <p:sldId id="892" r:id="rId11"/>
    <p:sldId id="893" r:id="rId12"/>
    <p:sldId id="894" r:id="rId13"/>
    <p:sldId id="807" r:id="rId14"/>
    <p:sldId id="881" r:id="rId15"/>
    <p:sldId id="808" r:id="rId16"/>
    <p:sldId id="811" r:id="rId17"/>
    <p:sldId id="882" r:id="rId18"/>
    <p:sldId id="809" r:id="rId19"/>
    <p:sldId id="800" r:id="rId20"/>
    <p:sldId id="842" r:id="rId21"/>
    <p:sldId id="883" r:id="rId22"/>
    <p:sldId id="812" r:id="rId23"/>
    <p:sldId id="896" r:id="rId24"/>
    <p:sldId id="898" r:id="rId25"/>
    <p:sldId id="884" r:id="rId26"/>
    <p:sldId id="901" r:id="rId27"/>
    <p:sldId id="899" r:id="rId28"/>
    <p:sldId id="900" r:id="rId29"/>
    <p:sldId id="887" r:id="rId30"/>
    <p:sldId id="904" r:id="rId31"/>
    <p:sldId id="903" r:id="rId32"/>
    <p:sldId id="902" r:id="rId33"/>
    <p:sldId id="886" r:id="rId34"/>
    <p:sldId id="803" r:id="rId35"/>
    <p:sldId id="910" r:id="rId36"/>
    <p:sldId id="897" r:id="rId37"/>
    <p:sldId id="911" r:id="rId38"/>
    <p:sldId id="912" r:id="rId39"/>
    <p:sldId id="906" r:id="rId40"/>
    <p:sldId id="907" r:id="rId41"/>
    <p:sldId id="908" r:id="rId42"/>
    <p:sldId id="895" r:id="rId43"/>
    <p:sldId id="813" r:id="rId44"/>
    <p:sldId id="888" r:id="rId45"/>
    <p:sldId id="889" r:id="rId46"/>
    <p:sldId id="814" r:id="rId47"/>
    <p:sldId id="815" r:id="rId48"/>
    <p:sldId id="843" r:id="rId49"/>
    <p:sldId id="890" r:id="rId50"/>
    <p:sldId id="819" r:id="rId51"/>
    <p:sldId id="820" r:id="rId52"/>
    <p:sldId id="816" r:id="rId53"/>
    <p:sldId id="844" r:id="rId54"/>
    <p:sldId id="845" r:id="rId55"/>
    <p:sldId id="905" r:id="rId56"/>
    <p:sldId id="848" r:id="rId57"/>
    <p:sldId id="821" r:id="rId58"/>
    <p:sldId id="869" r:id="rId59"/>
    <p:sldId id="870" r:id="rId60"/>
    <p:sldId id="871" r:id="rId61"/>
    <p:sldId id="872" r:id="rId62"/>
    <p:sldId id="873" r:id="rId63"/>
    <p:sldId id="874" r:id="rId64"/>
    <p:sldId id="875" r:id="rId65"/>
    <p:sldId id="876" r:id="rId66"/>
    <p:sldId id="877" r:id="rId67"/>
    <p:sldId id="913" r:id="rId68"/>
    <p:sldId id="879" r:id="rId69"/>
    <p:sldId id="914" r:id="rId70"/>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Times New Roman" panose="02020603050405020304" pitchFamily="18" charset="0"/>
        <a:ea typeface="SimSun"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SimSun"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SimSun"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SimSun"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SimSun" panose="02010600030101010101" pitchFamily="2" charset="-122"/>
        <a:cs typeface="+mn-cs"/>
      </a:defRPr>
    </a:lvl5pPr>
    <a:lvl6pPr marL="2286000" algn="l" defTabSz="914400" rtl="0" eaLnBrk="1" latinLnBrk="0" hangingPunct="1">
      <a:defRPr kern="1200">
        <a:solidFill>
          <a:schemeClr val="tx1"/>
        </a:solidFill>
        <a:latin typeface="Times New Roman" panose="02020603050405020304" pitchFamily="18" charset="0"/>
        <a:ea typeface="SimSun" panose="02010600030101010101" pitchFamily="2" charset="-122"/>
        <a:cs typeface="+mn-cs"/>
      </a:defRPr>
    </a:lvl6pPr>
    <a:lvl7pPr marL="2743200" algn="l" defTabSz="914400" rtl="0" eaLnBrk="1" latinLnBrk="0" hangingPunct="1">
      <a:defRPr kern="1200">
        <a:solidFill>
          <a:schemeClr val="tx1"/>
        </a:solidFill>
        <a:latin typeface="Times New Roman" panose="02020603050405020304" pitchFamily="18" charset="0"/>
        <a:ea typeface="SimSun" panose="02010600030101010101" pitchFamily="2" charset="-122"/>
        <a:cs typeface="+mn-cs"/>
      </a:defRPr>
    </a:lvl7pPr>
    <a:lvl8pPr marL="3200400" algn="l" defTabSz="914400" rtl="0" eaLnBrk="1" latinLnBrk="0" hangingPunct="1">
      <a:defRPr kern="1200">
        <a:solidFill>
          <a:schemeClr val="tx1"/>
        </a:solidFill>
        <a:latin typeface="Times New Roman" panose="02020603050405020304" pitchFamily="18" charset="0"/>
        <a:ea typeface="SimSun" panose="02010600030101010101" pitchFamily="2" charset="-122"/>
        <a:cs typeface="+mn-cs"/>
      </a:defRPr>
    </a:lvl8pPr>
    <a:lvl9pPr marL="3657600" algn="l" defTabSz="914400" rtl="0" eaLnBrk="1" latinLnBrk="0" hangingPunct="1">
      <a:defRPr kern="1200">
        <a:solidFill>
          <a:schemeClr val="tx1"/>
        </a:solidFill>
        <a:latin typeface="Times New Roman" panose="02020603050405020304" pitchFamily="18" charset="0"/>
        <a:ea typeface="SimSun"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19" autoAdjust="0"/>
    <p:restoredTop sz="94660"/>
  </p:normalViewPr>
  <p:slideViewPr>
    <p:cSldViewPr>
      <p:cViewPr varScale="1">
        <p:scale>
          <a:sx n="70" d="100"/>
          <a:sy n="70" d="100"/>
        </p:scale>
        <p:origin x="998"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AD2A4DD-C40B-4DBF-90F1-2426EB75EA11}"/>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ltLang="zh-CN"/>
          </a:p>
        </p:txBody>
      </p:sp>
      <p:sp>
        <p:nvSpPr>
          <p:cNvPr id="4099" name="Rectangle 3">
            <a:extLst>
              <a:ext uri="{FF2B5EF4-FFF2-40B4-BE49-F238E27FC236}">
                <a16:creationId xmlns:a16="http://schemas.microsoft.com/office/drawing/2014/main" id="{F26941D4-E858-4273-BBCD-FCE4C07925E2}"/>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ltLang="zh-CN"/>
          </a:p>
        </p:txBody>
      </p:sp>
      <p:sp>
        <p:nvSpPr>
          <p:cNvPr id="9220" name="Rectangle 4">
            <a:extLst>
              <a:ext uri="{FF2B5EF4-FFF2-40B4-BE49-F238E27FC236}">
                <a16:creationId xmlns:a16="http://schemas.microsoft.com/office/drawing/2014/main" id="{471146C5-3E3D-460A-9FA9-7726AAFA0CF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96A53781-F96E-4D6B-B8B2-5A207BA94555}"/>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102" name="Rectangle 6">
            <a:extLst>
              <a:ext uri="{FF2B5EF4-FFF2-40B4-BE49-F238E27FC236}">
                <a16:creationId xmlns:a16="http://schemas.microsoft.com/office/drawing/2014/main" id="{60794BF8-4911-4372-9F01-1FDEFDCD7A22}"/>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ltLang="zh-CN"/>
          </a:p>
        </p:txBody>
      </p:sp>
      <p:sp>
        <p:nvSpPr>
          <p:cNvPr id="4103" name="Rectangle 7">
            <a:extLst>
              <a:ext uri="{FF2B5EF4-FFF2-40B4-BE49-F238E27FC236}">
                <a16:creationId xmlns:a16="http://schemas.microsoft.com/office/drawing/2014/main" id="{6D08A192-0EF4-4445-96F5-812DAE36F95B}"/>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2E7C3A38-E4C2-42D8-81D4-20554FF26C9C}"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SimSun"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
        <p:nvSpPr>
          <p:cNvPr id="68612" name="Slide Number Placeholder 3"/>
          <p:cNvSpPr>
            <a:spLocks noGrp="1"/>
          </p:cNvSpPr>
          <p:nvPr>
            <p:ph type="sldNum" sz="quarter" idx="5"/>
          </p:nvPr>
        </p:nvSpPr>
        <p:spPr bwMode="auto">
          <a:noFill/>
          <a:ln>
            <a:miter lim="800000"/>
            <a:headEnd/>
            <a:tailEnd/>
          </a:ln>
        </p:spPr>
        <p:txBody>
          <a:bodyPr/>
          <a:lstStyle/>
          <a:p>
            <a:pPr>
              <a:buSzTx/>
            </a:pPr>
            <a:fld id="{26112A2B-2F6C-4E62-99D7-B0D893CB7593}" type="slidenum">
              <a:rPr lang="en-US" altLang="en-US"/>
              <a:pPr>
                <a:buSzTx/>
              </a:pPr>
              <a:t>1</a:t>
            </a:fld>
            <a:endParaRPr lang="en-US" altLang="en-US"/>
          </a:p>
        </p:txBody>
      </p:sp>
    </p:spTree>
    <p:extLst>
      <p:ext uri="{BB962C8B-B14F-4D97-AF65-F5344CB8AC3E}">
        <p14:creationId xmlns:p14="http://schemas.microsoft.com/office/powerpoint/2010/main" val="2393099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ea typeface="ＭＳ Ｐゴシック" pitchFamily="34" charset="-128"/>
            </a:endParaRPr>
          </a:p>
        </p:txBody>
      </p:sp>
      <p:sp>
        <p:nvSpPr>
          <p:cNvPr id="106500" name="Slide Number Placeholder 3"/>
          <p:cNvSpPr>
            <a:spLocks noGrp="1"/>
          </p:cNvSpPr>
          <p:nvPr>
            <p:ph type="sldNum" sz="quarter" idx="5"/>
          </p:nvPr>
        </p:nvSpPr>
        <p:spPr bwMode="auto">
          <a:noFill/>
          <a:ln>
            <a:miter lim="800000"/>
            <a:headEnd/>
            <a:tailEnd/>
          </a:ln>
        </p:spPr>
        <p:txBody>
          <a:bodyPr/>
          <a:lstStyle/>
          <a:p>
            <a:pPr>
              <a:buSzTx/>
            </a:pPr>
            <a:fld id="{7B4D01C0-45EE-4F94-8CBB-ADF1A449F150}" type="slidenum">
              <a:rPr lang="en-US" altLang="en-US"/>
              <a:pPr>
                <a:buSzTx/>
              </a:pPr>
              <a:t>22</a:t>
            </a:fld>
            <a:endParaRPr lang="en-US" altLang="en-US"/>
          </a:p>
        </p:txBody>
      </p:sp>
    </p:spTree>
    <p:extLst>
      <p:ext uri="{BB962C8B-B14F-4D97-AF65-F5344CB8AC3E}">
        <p14:creationId xmlns:p14="http://schemas.microsoft.com/office/powerpoint/2010/main" val="1109392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ea typeface="ＭＳ Ｐゴシック" pitchFamily="34" charset="-128"/>
            </a:endParaRPr>
          </a:p>
        </p:txBody>
      </p:sp>
      <p:sp>
        <p:nvSpPr>
          <p:cNvPr id="106500" name="Slide Number Placeholder 3"/>
          <p:cNvSpPr>
            <a:spLocks noGrp="1"/>
          </p:cNvSpPr>
          <p:nvPr>
            <p:ph type="sldNum" sz="quarter" idx="5"/>
          </p:nvPr>
        </p:nvSpPr>
        <p:spPr bwMode="auto">
          <a:noFill/>
          <a:ln>
            <a:miter lim="800000"/>
            <a:headEnd/>
            <a:tailEnd/>
          </a:ln>
        </p:spPr>
        <p:txBody>
          <a:bodyPr/>
          <a:lstStyle/>
          <a:p>
            <a:pPr>
              <a:buSzTx/>
            </a:pPr>
            <a:fld id="{7B4D01C0-45EE-4F94-8CBB-ADF1A449F150}" type="slidenum">
              <a:rPr lang="en-US" altLang="en-US"/>
              <a:pPr>
                <a:buSzTx/>
              </a:pPr>
              <a:t>23</a:t>
            </a:fld>
            <a:endParaRPr lang="en-US" altLang="en-US"/>
          </a:p>
        </p:txBody>
      </p:sp>
    </p:spTree>
    <p:extLst>
      <p:ext uri="{BB962C8B-B14F-4D97-AF65-F5344CB8AC3E}">
        <p14:creationId xmlns:p14="http://schemas.microsoft.com/office/powerpoint/2010/main" val="2531676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ea typeface="ＭＳ Ｐゴシック" pitchFamily="34" charset="-128"/>
            </a:endParaRPr>
          </a:p>
        </p:txBody>
      </p:sp>
      <p:sp>
        <p:nvSpPr>
          <p:cNvPr id="107524" name="Slide Number Placeholder 3"/>
          <p:cNvSpPr>
            <a:spLocks noGrp="1"/>
          </p:cNvSpPr>
          <p:nvPr>
            <p:ph type="sldNum" sz="quarter" idx="5"/>
          </p:nvPr>
        </p:nvSpPr>
        <p:spPr bwMode="auto">
          <a:noFill/>
          <a:ln>
            <a:miter lim="800000"/>
            <a:headEnd/>
            <a:tailEnd/>
          </a:ln>
        </p:spPr>
        <p:txBody>
          <a:bodyPr/>
          <a:lstStyle/>
          <a:p>
            <a:pPr>
              <a:buSzTx/>
            </a:pPr>
            <a:fld id="{C04F50BA-CE5A-4E69-AD58-230ECC12063B}" type="slidenum">
              <a:rPr lang="en-US" altLang="en-US"/>
              <a:pPr>
                <a:buSzTx/>
              </a:pPr>
              <a:t>34</a:t>
            </a:fld>
            <a:endParaRPr lang="en-US" altLang="en-US"/>
          </a:p>
        </p:txBody>
      </p:sp>
    </p:spTree>
    <p:extLst>
      <p:ext uri="{BB962C8B-B14F-4D97-AF65-F5344CB8AC3E}">
        <p14:creationId xmlns:p14="http://schemas.microsoft.com/office/powerpoint/2010/main" val="2856398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ea typeface="ＭＳ Ｐゴシック" pitchFamily="34" charset="-128"/>
            </a:endParaRPr>
          </a:p>
        </p:txBody>
      </p:sp>
      <p:sp>
        <p:nvSpPr>
          <p:cNvPr id="107524" name="Slide Number Placeholder 3"/>
          <p:cNvSpPr>
            <a:spLocks noGrp="1"/>
          </p:cNvSpPr>
          <p:nvPr>
            <p:ph type="sldNum" sz="quarter" idx="5"/>
          </p:nvPr>
        </p:nvSpPr>
        <p:spPr bwMode="auto">
          <a:noFill/>
          <a:ln>
            <a:miter lim="800000"/>
            <a:headEnd/>
            <a:tailEnd/>
          </a:ln>
        </p:spPr>
        <p:txBody>
          <a:bodyPr/>
          <a:lstStyle/>
          <a:p>
            <a:pPr>
              <a:buSzTx/>
            </a:pPr>
            <a:fld id="{C04F50BA-CE5A-4E69-AD58-230ECC12063B}" type="slidenum">
              <a:rPr lang="en-US" altLang="en-US"/>
              <a:pPr>
                <a:buSzTx/>
              </a:pPr>
              <a:t>36</a:t>
            </a:fld>
            <a:endParaRPr lang="en-US" altLang="en-US"/>
          </a:p>
        </p:txBody>
      </p:sp>
    </p:spTree>
    <p:extLst>
      <p:ext uri="{BB962C8B-B14F-4D97-AF65-F5344CB8AC3E}">
        <p14:creationId xmlns:p14="http://schemas.microsoft.com/office/powerpoint/2010/main" val="838275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ea typeface="ＭＳ Ｐゴシック" pitchFamily="34" charset="-128"/>
            </a:endParaRPr>
          </a:p>
        </p:txBody>
      </p:sp>
      <p:sp>
        <p:nvSpPr>
          <p:cNvPr id="107524" name="Slide Number Placeholder 3"/>
          <p:cNvSpPr>
            <a:spLocks noGrp="1"/>
          </p:cNvSpPr>
          <p:nvPr>
            <p:ph type="sldNum" sz="quarter" idx="5"/>
          </p:nvPr>
        </p:nvSpPr>
        <p:spPr bwMode="auto">
          <a:noFill/>
          <a:ln>
            <a:miter lim="800000"/>
            <a:headEnd/>
            <a:tailEnd/>
          </a:ln>
        </p:spPr>
        <p:txBody>
          <a:bodyPr/>
          <a:lstStyle/>
          <a:p>
            <a:pPr>
              <a:buSzTx/>
            </a:pPr>
            <a:fld id="{C04F50BA-CE5A-4E69-AD58-230ECC12063B}" type="slidenum">
              <a:rPr lang="en-US" altLang="en-US"/>
              <a:pPr>
                <a:buSzTx/>
              </a:pPr>
              <a:t>42</a:t>
            </a:fld>
            <a:endParaRPr lang="en-US" altLang="en-US"/>
          </a:p>
        </p:txBody>
      </p:sp>
    </p:spTree>
    <p:extLst>
      <p:ext uri="{BB962C8B-B14F-4D97-AF65-F5344CB8AC3E}">
        <p14:creationId xmlns:p14="http://schemas.microsoft.com/office/powerpoint/2010/main" val="1762511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ea typeface="ＭＳ Ｐゴシック" pitchFamily="34" charset="-128"/>
            </a:endParaRPr>
          </a:p>
        </p:txBody>
      </p:sp>
      <p:sp>
        <p:nvSpPr>
          <p:cNvPr id="108548" name="Slide Number Placeholder 3"/>
          <p:cNvSpPr>
            <a:spLocks noGrp="1"/>
          </p:cNvSpPr>
          <p:nvPr>
            <p:ph type="sldNum" sz="quarter" idx="5"/>
          </p:nvPr>
        </p:nvSpPr>
        <p:spPr bwMode="auto">
          <a:noFill/>
          <a:ln>
            <a:miter lim="800000"/>
            <a:headEnd/>
            <a:tailEnd/>
          </a:ln>
        </p:spPr>
        <p:txBody>
          <a:bodyPr/>
          <a:lstStyle/>
          <a:p>
            <a:pPr>
              <a:buSzTx/>
            </a:pPr>
            <a:fld id="{0D1C447E-E4D9-4DB9-B8CD-713C8CF3F976}" type="slidenum">
              <a:rPr lang="en-US" altLang="en-US"/>
              <a:pPr>
                <a:buSzTx/>
              </a:pPr>
              <a:t>43</a:t>
            </a:fld>
            <a:endParaRPr lang="en-US" altLang="en-US"/>
          </a:p>
        </p:txBody>
      </p:sp>
    </p:spTree>
    <p:extLst>
      <p:ext uri="{BB962C8B-B14F-4D97-AF65-F5344CB8AC3E}">
        <p14:creationId xmlns:p14="http://schemas.microsoft.com/office/powerpoint/2010/main" val="657276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ea typeface="ＭＳ Ｐゴシック" pitchFamily="34" charset="-128"/>
            </a:endParaRPr>
          </a:p>
        </p:txBody>
      </p:sp>
      <p:sp>
        <p:nvSpPr>
          <p:cNvPr id="109572" name="Slide Number Placeholder 3"/>
          <p:cNvSpPr>
            <a:spLocks noGrp="1"/>
          </p:cNvSpPr>
          <p:nvPr>
            <p:ph type="sldNum" sz="quarter" idx="5"/>
          </p:nvPr>
        </p:nvSpPr>
        <p:spPr bwMode="auto">
          <a:noFill/>
          <a:ln>
            <a:miter lim="800000"/>
            <a:headEnd/>
            <a:tailEnd/>
          </a:ln>
        </p:spPr>
        <p:txBody>
          <a:bodyPr/>
          <a:lstStyle/>
          <a:p>
            <a:pPr>
              <a:buSzTx/>
            </a:pPr>
            <a:fld id="{A95C05B9-2587-418E-99CF-7A4AA57E9AC3}" type="slidenum">
              <a:rPr lang="en-US" altLang="en-US"/>
              <a:pPr>
                <a:buSzTx/>
              </a:pPr>
              <a:t>46</a:t>
            </a:fld>
            <a:endParaRPr lang="en-US" altLang="en-US"/>
          </a:p>
        </p:txBody>
      </p:sp>
    </p:spTree>
    <p:extLst>
      <p:ext uri="{BB962C8B-B14F-4D97-AF65-F5344CB8AC3E}">
        <p14:creationId xmlns:p14="http://schemas.microsoft.com/office/powerpoint/2010/main" val="2377349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ea typeface="ＭＳ Ｐゴシック" pitchFamily="34" charset="-128"/>
            </a:endParaRPr>
          </a:p>
        </p:txBody>
      </p:sp>
      <p:sp>
        <p:nvSpPr>
          <p:cNvPr id="110596" name="Slide Number Placeholder 3"/>
          <p:cNvSpPr>
            <a:spLocks noGrp="1"/>
          </p:cNvSpPr>
          <p:nvPr>
            <p:ph type="sldNum" sz="quarter" idx="5"/>
          </p:nvPr>
        </p:nvSpPr>
        <p:spPr bwMode="auto">
          <a:noFill/>
          <a:ln>
            <a:miter lim="800000"/>
            <a:headEnd/>
            <a:tailEnd/>
          </a:ln>
        </p:spPr>
        <p:txBody>
          <a:bodyPr/>
          <a:lstStyle/>
          <a:p>
            <a:pPr>
              <a:buSzTx/>
            </a:pPr>
            <a:fld id="{2F79A78B-C1CC-4960-9E39-3B97B4F8A36B}" type="slidenum">
              <a:rPr lang="en-US" altLang="en-US"/>
              <a:pPr>
                <a:buSzTx/>
              </a:pPr>
              <a:t>47</a:t>
            </a:fld>
            <a:endParaRPr lang="en-US" altLang="en-US"/>
          </a:p>
        </p:txBody>
      </p:sp>
    </p:spTree>
    <p:extLst>
      <p:ext uri="{BB962C8B-B14F-4D97-AF65-F5344CB8AC3E}">
        <p14:creationId xmlns:p14="http://schemas.microsoft.com/office/powerpoint/2010/main" val="1373352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ea typeface="ＭＳ Ｐゴシック" pitchFamily="34" charset="-128"/>
            </a:endParaRPr>
          </a:p>
        </p:txBody>
      </p:sp>
      <p:sp>
        <p:nvSpPr>
          <p:cNvPr id="111620" name="Slide Number Placeholder 3"/>
          <p:cNvSpPr>
            <a:spLocks noGrp="1"/>
          </p:cNvSpPr>
          <p:nvPr>
            <p:ph type="sldNum" sz="quarter" idx="5"/>
          </p:nvPr>
        </p:nvSpPr>
        <p:spPr bwMode="auto">
          <a:noFill/>
          <a:ln>
            <a:miter lim="800000"/>
            <a:headEnd/>
            <a:tailEnd/>
          </a:ln>
        </p:spPr>
        <p:txBody>
          <a:bodyPr/>
          <a:lstStyle/>
          <a:p>
            <a:pPr>
              <a:buClr>
                <a:srgbClr val="000000"/>
              </a:buClr>
              <a:buSzTx/>
            </a:pPr>
            <a:fld id="{BEE1C322-93A3-47B7-871C-C8B98B4F577A}" type="slidenum">
              <a:rPr lang="en-US" altLang="en-US">
                <a:solidFill>
                  <a:srgbClr val="000000"/>
                </a:solidFill>
              </a:rPr>
              <a:pPr>
                <a:buClr>
                  <a:srgbClr val="000000"/>
                </a:buClr>
                <a:buSzTx/>
              </a:pPr>
              <a:t>48</a:t>
            </a:fld>
            <a:endParaRPr lang="en-US" altLang="en-US">
              <a:solidFill>
                <a:srgbClr val="000000"/>
              </a:solidFill>
            </a:endParaRPr>
          </a:p>
        </p:txBody>
      </p:sp>
    </p:spTree>
    <p:extLst>
      <p:ext uri="{BB962C8B-B14F-4D97-AF65-F5344CB8AC3E}">
        <p14:creationId xmlns:p14="http://schemas.microsoft.com/office/powerpoint/2010/main" val="3741730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ea typeface="ＭＳ Ｐゴシック" pitchFamily="34" charset="-128"/>
            </a:endParaRPr>
          </a:p>
        </p:txBody>
      </p:sp>
      <p:sp>
        <p:nvSpPr>
          <p:cNvPr id="112644" name="Slide Number Placeholder 3"/>
          <p:cNvSpPr>
            <a:spLocks noGrp="1"/>
          </p:cNvSpPr>
          <p:nvPr>
            <p:ph type="sldNum" sz="quarter" idx="5"/>
          </p:nvPr>
        </p:nvSpPr>
        <p:spPr bwMode="auto">
          <a:noFill/>
          <a:ln>
            <a:miter lim="800000"/>
            <a:headEnd/>
            <a:tailEnd/>
          </a:ln>
        </p:spPr>
        <p:txBody>
          <a:bodyPr/>
          <a:lstStyle/>
          <a:p>
            <a:pPr>
              <a:buSzTx/>
            </a:pPr>
            <a:fld id="{7F922194-3B47-487C-9D16-D3480C2CE9B0}" type="slidenum">
              <a:rPr lang="en-US" altLang="en-US"/>
              <a:pPr>
                <a:buSzTx/>
              </a:pPr>
              <a:t>50</a:t>
            </a:fld>
            <a:endParaRPr lang="en-US" altLang="en-US"/>
          </a:p>
        </p:txBody>
      </p:sp>
    </p:spTree>
    <p:extLst>
      <p:ext uri="{BB962C8B-B14F-4D97-AF65-F5344CB8AC3E}">
        <p14:creationId xmlns:p14="http://schemas.microsoft.com/office/powerpoint/2010/main" val="731770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ea typeface="ＭＳ Ｐゴシック" pitchFamily="34" charset="-128"/>
            </a:endParaRPr>
          </a:p>
        </p:txBody>
      </p:sp>
      <p:sp>
        <p:nvSpPr>
          <p:cNvPr id="94212" name="Slide Number Placeholder 3"/>
          <p:cNvSpPr>
            <a:spLocks noGrp="1"/>
          </p:cNvSpPr>
          <p:nvPr>
            <p:ph type="sldNum" sz="quarter" idx="5"/>
          </p:nvPr>
        </p:nvSpPr>
        <p:spPr bwMode="auto">
          <a:noFill/>
          <a:ln>
            <a:miter lim="800000"/>
            <a:headEnd/>
            <a:tailEnd/>
          </a:ln>
        </p:spPr>
        <p:txBody>
          <a:bodyPr/>
          <a:lstStyle/>
          <a:p>
            <a:pPr>
              <a:buSzTx/>
            </a:pPr>
            <a:fld id="{4EFC00BB-24BF-4703-AD45-B494F8DC17C4}" type="slidenum">
              <a:rPr lang="en-US" altLang="en-US"/>
              <a:pPr>
                <a:buSzTx/>
              </a:pPr>
              <a:t>7</a:t>
            </a:fld>
            <a:endParaRPr lang="en-US" altLang="en-US"/>
          </a:p>
        </p:txBody>
      </p:sp>
    </p:spTree>
    <p:extLst>
      <p:ext uri="{BB962C8B-B14F-4D97-AF65-F5344CB8AC3E}">
        <p14:creationId xmlns:p14="http://schemas.microsoft.com/office/powerpoint/2010/main" val="1246697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ea typeface="ＭＳ Ｐゴシック" pitchFamily="34" charset="-128"/>
            </a:endParaRPr>
          </a:p>
        </p:txBody>
      </p:sp>
      <p:sp>
        <p:nvSpPr>
          <p:cNvPr id="113668" name="Slide Number Placeholder 3"/>
          <p:cNvSpPr>
            <a:spLocks noGrp="1"/>
          </p:cNvSpPr>
          <p:nvPr>
            <p:ph type="sldNum" sz="quarter" idx="5"/>
          </p:nvPr>
        </p:nvSpPr>
        <p:spPr bwMode="auto">
          <a:noFill/>
          <a:ln>
            <a:miter lim="800000"/>
            <a:headEnd/>
            <a:tailEnd/>
          </a:ln>
        </p:spPr>
        <p:txBody>
          <a:bodyPr/>
          <a:lstStyle/>
          <a:p>
            <a:pPr>
              <a:buSzTx/>
            </a:pPr>
            <a:fld id="{99E5703A-39AF-4458-B4A3-6018E6971FB4}" type="slidenum">
              <a:rPr lang="en-US" altLang="en-US"/>
              <a:pPr>
                <a:buSzTx/>
              </a:pPr>
              <a:t>51</a:t>
            </a:fld>
            <a:endParaRPr lang="en-US" altLang="en-US"/>
          </a:p>
        </p:txBody>
      </p:sp>
    </p:spTree>
    <p:extLst>
      <p:ext uri="{BB962C8B-B14F-4D97-AF65-F5344CB8AC3E}">
        <p14:creationId xmlns:p14="http://schemas.microsoft.com/office/powerpoint/2010/main" val="905785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ea typeface="ＭＳ Ｐゴシック" pitchFamily="34" charset="-128"/>
            </a:endParaRPr>
          </a:p>
        </p:txBody>
      </p:sp>
      <p:sp>
        <p:nvSpPr>
          <p:cNvPr id="114692" name="Slide Number Placeholder 3"/>
          <p:cNvSpPr>
            <a:spLocks noGrp="1"/>
          </p:cNvSpPr>
          <p:nvPr>
            <p:ph type="sldNum" sz="quarter" idx="5"/>
          </p:nvPr>
        </p:nvSpPr>
        <p:spPr bwMode="auto">
          <a:noFill/>
          <a:ln>
            <a:miter lim="800000"/>
            <a:headEnd/>
            <a:tailEnd/>
          </a:ln>
        </p:spPr>
        <p:txBody>
          <a:bodyPr/>
          <a:lstStyle/>
          <a:p>
            <a:pPr>
              <a:buSzTx/>
            </a:pPr>
            <a:fld id="{AF4C25E8-4898-4C05-BEF4-33916773C60F}" type="slidenum">
              <a:rPr lang="en-US" altLang="en-US"/>
              <a:pPr>
                <a:buSzTx/>
              </a:pPr>
              <a:t>52</a:t>
            </a:fld>
            <a:endParaRPr lang="en-US" altLang="en-US"/>
          </a:p>
        </p:txBody>
      </p:sp>
    </p:spTree>
    <p:extLst>
      <p:ext uri="{BB962C8B-B14F-4D97-AF65-F5344CB8AC3E}">
        <p14:creationId xmlns:p14="http://schemas.microsoft.com/office/powerpoint/2010/main" val="3983417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ea typeface="ＭＳ Ｐゴシック" pitchFamily="34" charset="-128"/>
            </a:endParaRPr>
          </a:p>
        </p:txBody>
      </p:sp>
      <p:sp>
        <p:nvSpPr>
          <p:cNvPr id="115716" name="Slide Number Placeholder 3"/>
          <p:cNvSpPr>
            <a:spLocks noGrp="1"/>
          </p:cNvSpPr>
          <p:nvPr>
            <p:ph type="sldNum" sz="quarter" idx="5"/>
          </p:nvPr>
        </p:nvSpPr>
        <p:spPr bwMode="auto">
          <a:noFill/>
          <a:ln>
            <a:miter lim="800000"/>
            <a:headEnd/>
            <a:tailEnd/>
          </a:ln>
        </p:spPr>
        <p:txBody>
          <a:bodyPr/>
          <a:lstStyle/>
          <a:p>
            <a:pPr>
              <a:buClr>
                <a:srgbClr val="000000"/>
              </a:buClr>
              <a:buSzTx/>
            </a:pPr>
            <a:fld id="{4DC4DEE0-2729-4931-B10C-361B4FC8DA70}" type="slidenum">
              <a:rPr lang="en-US" altLang="en-US">
                <a:solidFill>
                  <a:srgbClr val="000000"/>
                </a:solidFill>
              </a:rPr>
              <a:pPr>
                <a:buClr>
                  <a:srgbClr val="000000"/>
                </a:buClr>
                <a:buSzTx/>
              </a:pPr>
              <a:t>53</a:t>
            </a:fld>
            <a:endParaRPr lang="en-US" altLang="en-US">
              <a:solidFill>
                <a:srgbClr val="000000"/>
              </a:solidFill>
            </a:endParaRPr>
          </a:p>
        </p:txBody>
      </p:sp>
    </p:spTree>
    <p:extLst>
      <p:ext uri="{BB962C8B-B14F-4D97-AF65-F5344CB8AC3E}">
        <p14:creationId xmlns:p14="http://schemas.microsoft.com/office/powerpoint/2010/main" val="2593303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ea typeface="ＭＳ Ｐゴシック" pitchFamily="34" charset="-128"/>
            </a:endParaRPr>
          </a:p>
        </p:txBody>
      </p:sp>
      <p:sp>
        <p:nvSpPr>
          <p:cNvPr id="116740" name="Slide Number Placeholder 3"/>
          <p:cNvSpPr>
            <a:spLocks noGrp="1"/>
          </p:cNvSpPr>
          <p:nvPr>
            <p:ph type="sldNum" sz="quarter" idx="5"/>
          </p:nvPr>
        </p:nvSpPr>
        <p:spPr bwMode="auto">
          <a:noFill/>
          <a:ln>
            <a:miter lim="800000"/>
            <a:headEnd/>
            <a:tailEnd/>
          </a:ln>
        </p:spPr>
        <p:txBody>
          <a:bodyPr/>
          <a:lstStyle/>
          <a:p>
            <a:pPr>
              <a:buClr>
                <a:srgbClr val="000000"/>
              </a:buClr>
              <a:buSzTx/>
            </a:pPr>
            <a:fld id="{94E8F913-BF55-4D07-BDB8-7FEA4EC9BDAD}" type="slidenum">
              <a:rPr lang="en-US" altLang="en-US">
                <a:solidFill>
                  <a:srgbClr val="000000"/>
                </a:solidFill>
              </a:rPr>
              <a:pPr>
                <a:buClr>
                  <a:srgbClr val="000000"/>
                </a:buClr>
                <a:buSzTx/>
              </a:pPr>
              <a:t>54</a:t>
            </a:fld>
            <a:endParaRPr lang="en-US" altLang="en-US">
              <a:solidFill>
                <a:srgbClr val="000000"/>
              </a:solidFill>
            </a:endParaRPr>
          </a:p>
        </p:txBody>
      </p:sp>
    </p:spTree>
    <p:extLst>
      <p:ext uri="{BB962C8B-B14F-4D97-AF65-F5344CB8AC3E}">
        <p14:creationId xmlns:p14="http://schemas.microsoft.com/office/powerpoint/2010/main" val="29752595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ea typeface="ＭＳ Ｐゴシック" pitchFamily="34" charset="-128"/>
            </a:endParaRPr>
          </a:p>
        </p:txBody>
      </p:sp>
      <p:sp>
        <p:nvSpPr>
          <p:cNvPr id="116740" name="Slide Number Placeholder 3"/>
          <p:cNvSpPr>
            <a:spLocks noGrp="1"/>
          </p:cNvSpPr>
          <p:nvPr>
            <p:ph type="sldNum" sz="quarter" idx="5"/>
          </p:nvPr>
        </p:nvSpPr>
        <p:spPr bwMode="auto">
          <a:noFill/>
          <a:ln>
            <a:miter lim="800000"/>
            <a:headEnd/>
            <a:tailEnd/>
          </a:ln>
        </p:spPr>
        <p:txBody>
          <a:bodyPr/>
          <a:lstStyle/>
          <a:p>
            <a:pPr>
              <a:buClr>
                <a:srgbClr val="000000"/>
              </a:buClr>
              <a:buSzTx/>
            </a:pPr>
            <a:fld id="{94E8F913-BF55-4D07-BDB8-7FEA4EC9BDAD}" type="slidenum">
              <a:rPr lang="en-US" altLang="en-US">
                <a:solidFill>
                  <a:srgbClr val="000000"/>
                </a:solidFill>
              </a:rPr>
              <a:pPr>
                <a:buClr>
                  <a:srgbClr val="000000"/>
                </a:buClr>
                <a:buSzTx/>
              </a:pPr>
              <a:t>55</a:t>
            </a:fld>
            <a:endParaRPr lang="en-US" altLang="en-US">
              <a:solidFill>
                <a:srgbClr val="000000"/>
              </a:solidFill>
            </a:endParaRPr>
          </a:p>
        </p:txBody>
      </p:sp>
    </p:spTree>
    <p:extLst>
      <p:ext uri="{BB962C8B-B14F-4D97-AF65-F5344CB8AC3E}">
        <p14:creationId xmlns:p14="http://schemas.microsoft.com/office/powerpoint/2010/main" val="27440066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ea typeface="ＭＳ Ｐゴシック" pitchFamily="34" charset="-128"/>
            </a:endParaRPr>
          </a:p>
        </p:txBody>
      </p:sp>
      <p:sp>
        <p:nvSpPr>
          <p:cNvPr id="119812" name="Slide Number Placeholder 3"/>
          <p:cNvSpPr>
            <a:spLocks noGrp="1"/>
          </p:cNvSpPr>
          <p:nvPr>
            <p:ph type="sldNum" sz="quarter" idx="5"/>
          </p:nvPr>
        </p:nvSpPr>
        <p:spPr bwMode="auto">
          <a:noFill/>
          <a:ln>
            <a:miter lim="800000"/>
            <a:headEnd/>
            <a:tailEnd/>
          </a:ln>
        </p:spPr>
        <p:txBody>
          <a:bodyPr/>
          <a:lstStyle/>
          <a:p>
            <a:pPr>
              <a:buClr>
                <a:srgbClr val="000000"/>
              </a:buClr>
              <a:buSzTx/>
            </a:pPr>
            <a:fld id="{FD38498A-14E2-43F0-B836-CB5B47D49185}" type="slidenum">
              <a:rPr lang="en-US" altLang="en-US">
                <a:solidFill>
                  <a:srgbClr val="000000"/>
                </a:solidFill>
              </a:rPr>
              <a:pPr>
                <a:buClr>
                  <a:srgbClr val="000000"/>
                </a:buClr>
                <a:buSzTx/>
              </a:pPr>
              <a:t>56</a:t>
            </a:fld>
            <a:endParaRPr lang="en-US" altLang="en-US">
              <a:solidFill>
                <a:srgbClr val="000000"/>
              </a:solidFill>
            </a:endParaRPr>
          </a:p>
        </p:txBody>
      </p:sp>
    </p:spTree>
    <p:extLst>
      <p:ext uri="{BB962C8B-B14F-4D97-AF65-F5344CB8AC3E}">
        <p14:creationId xmlns:p14="http://schemas.microsoft.com/office/powerpoint/2010/main" val="23499803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ea typeface="ＭＳ Ｐゴシック" pitchFamily="34" charset="-128"/>
            </a:endParaRPr>
          </a:p>
        </p:txBody>
      </p:sp>
      <p:sp>
        <p:nvSpPr>
          <p:cNvPr id="120836" name="Slide Number Placeholder 3"/>
          <p:cNvSpPr>
            <a:spLocks noGrp="1"/>
          </p:cNvSpPr>
          <p:nvPr>
            <p:ph type="sldNum" sz="quarter" idx="5"/>
          </p:nvPr>
        </p:nvSpPr>
        <p:spPr bwMode="auto">
          <a:noFill/>
          <a:ln>
            <a:miter lim="800000"/>
            <a:headEnd/>
            <a:tailEnd/>
          </a:ln>
        </p:spPr>
        <p:txBody>
          <a:bodyPr/>
          <a:lstStyle/>
          <a:p>
            <a:pPr>
              <a:buSzTx/>
            </a:pPr>
            <a:fld id="{72197373-F39C-4096-B0D9-CE031E245620}" type="slidenum">
              <a:rPr lang="en-US" altLang="en-US"/>
              <a:pPr>
                <a:buSzTx/>
              </a:pPr>
              <a:t>57</a:t>
            </a:fld>
            <a:endParaRPr lang="en-US" altLang="en-US"/>
          </a:p>
        </p:txBody>
      </p:sp>
    </p:spTree>
    <p:extLst>
      <p:ext uri="{BB962C8B-B14F-4D97-AF65-F5344CB8AC3E}">
        <p14:creationId xmlns:p14="http://schemas.microsoft.com/office/powerpoint/2010/main" val="36515100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ea typeface="ＭＳ Ｐゴシック" pitchFamily="34" charset="-128"/>
            </a:endParaRPr>
          </a:p>
        </p:txBody>
      </p:sp>
      <p:sp>
        <p:nvSpPr>
          <p:cNvPr id="121860" name="Slide Number Placeholder 3"/>
          <p:cNvSpPr>
            <a:spLocks noGrp="1"/>
          </p:cNvSpPr>
          <p:nvPr>
            <p:ph type="sldNum" sz="quarter" idx="5"/>
          </p:nvPr>
        </p:nvSpPr>
        <p:spPr bwMode="auto">
          <a:noFill/>
          <a:ln>
            <a:miter lim="800000"/>
            <a:headEnd/>
            <a:tailEnd/>
          </a:ln>
        </p:spPr>
        <p:txBody>
          <a:bodyPr/>
          <a:lstStyle/>
          <a:p>
            <a:pPr>
              <a:buClr>
                <a:srgbClr val="000000"/>
              </a:buClr>
              <a:buSzTx/>
            </a:pPr>
            <a:fld id="{E999749C-90C4-48FF-952D-9086BFC01102}" type="slidenum">
              <a:rPr lang="en-US" altLang="en-US">
                <a:solidFill>
                  <a:srgbClr val="000000"/>
                </a:solidFill>
              </a:rPr>
              <a:pPr>
                <a:buClr>
                  <a:srgbClr val="000000"/>
                </a:buClr>
                <a:buSzTx/>
              </a:pPr>
              <a:t>58</a:t>
            </a:fld>
            <a:endParaRPr lang="en-US" altLang="en-US">
              <a:solidFill>
                <a:srgbClr val="000000"/>
              </a:solidFill>
            </a:endParaRPr>
          </a:p>
        </p:txBody>
      </p:sp>
    </p:spTree>
    <p:extLst>
      <p:ext uri="{BB962C8B-B14F-4D97-AF65-F5344CB8AC3E}">
        <p14:creationId xmlns:p14="http://schemas.microsoft.com/office/powerpoint/2010/main" val="39584858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ea typeface="ＭＳ Ｐゴシック" pitchFamily="34" charset="-128"/>
            </a:endParaRPr>
          </a:p>
        </p:txBody>
      </p:sp>
      <p:sp>
        <p:nvSpPr>
          <p:cNvPr id="122884" name="Slide Number Placeholder 3"/>
          <p:cNvSpPr>
            <a:spLocks noGrp="1"/>
          </p:cNvSpPr>
          <p:nvPr>
            <p:ph type="sldNum" sz="quarter" idx="5"/>
          </p:nvPr>
        </p:nvSpPr>
        <p:spPr bwMode="auto">
          <a:noFill/>
          <a:ln>
            <a:miter lim="800000"/>
            <a:headEnd/>
            <a:tailEnd/>
          </a:ln>
        </p:spPr>
        <p:txBody>
          <a:bodyPr/>
          <a:lstStyle/>
          <a:p>
            <a:pPr>
              <a:buClr>
                <a:srgbClr val="000000"/>
              </a:buClr>
              <a:buSzTx/>
            </a:pPr>
            <a:fld id="{C8EA1E29-5E8A-412F-AA6C-C01E4E0CAE3D}" type="slidenum">
              <a:rPr lang="en-US" altLang="en-US">
                <a:solidFill>
                  <a:srgbClr val="000000"/>
                </a:solidFill>
              </a:rPr>
              <a:pPr>
                <a:buClr>
                  <a:srgbClr val="000000"/>
                </a:buClr>
                <a:buSzTx/>
              </a:pPr>
              <a:t>59</a:t>
            </a:fld>
            <a:endParaRPr lang="en-US" altLang="en-US">
              <a:solidFill>
                <a:srgbClr val="000000"/>
              </a:solidFill>
            </a:endParaRPr>
          </a:p>
        </p:txBody>
      </p:sp>
    </p:spTree>
    <p:extLst>
      <p:ext uri="{BB962C8B-B14F-4D97-AF65-F5344CB8AC3E}">
        <p14:creationId xmlns:p14="http://schemas.microsoft.com/office/powerpoint/2010/main" val="21783001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ea typeface="ＭＳ Ｐゴシック" pitchFamily="34" charset="-128"/>
            </a:endParaRPr>
          </a:p>
        </p:txBody>
      </p:sp>
      <p:sp>
        <p:nvSpPr>
          <p:cNvPr id="123908" name="Slide Number Placeholder 3"/>
          <p:cNvSpPr>
            <a:spLocks noGrp="1"/>
          </p:cNvSpPr>
          <p:nvPr>
            <p:ph type="sldNum" sz="quarter" idx="5"/>
          </p:nvPr>
        </p:nvSpPr>
        <p:spPr bwMode="auto">
          <a:noFill/>
          <a:ln>
            <a:miter lim="800000"/>
            <a:headEnd/>
            <a:tailEnd/>
          </a:ln>
        </p:spPr>
        <p:txBody>
          <a:bodyPr/>
          <a:lstStyle/>
          <a:p>
            <a:pPr>
              <a:buClr>
                <a:srgbClr val="000000"/>
              </a:buClr>
              <a:buSzTx/>
            </a:pPr>
            <a:fld id="{DB3DF968-378E-42F2-BA64-1FA556E3A809}" type="slidenum">
              <a:rPr lang="en-US" altLang="en-US">
                <a:solidFill>
                  <a:srgbClr val="000000"/>
                </a:solidFill>
              </a:rPr>
              <a:pPr>
                <a:buClr>
                  <a:srgbClr val="000000"/>
                </a:buClr>
                <a:buSzTx/>
              </a:pPr>
              <a:t>60</a:t>
            </a:fld>
            <a:endParaRPr lang="en-US" altLang="en-US">
              <a:solidFill>
                <a:srgbClr val="000000"/>
              </a:solidFill>
            </a:endParaRPr>
          </a:p>
        </p:txBody>
      </p:sp>
    </p:spTree>
    <p:extLst>
      <p:ext uri="{BB962C8B-B14F-4D97-AF65-F5344CB8AC3E}">
        <p14:creationId xmlns:p14="http://schemas.microsoft.com/office/powerpoint/2010/main" val="3689327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ea typeface="ＭＳ Ｐゴシック" pitchFamily="34" charset="-128"/>
            </a:endParaRPr>
          </a:p>
        </p:txBody>
      </p:sp>
      <p:sp>
        <p:nvSpPr>
          <p:cNvPr id="95236" name="Slide Number Placeholder 3"/>
          <p:cNvSpPr>
            <a:spLocks noGrp="1"/>
          </p:cNvSpPr>
          <p:nvPr>
            <p:ph type="sldNum" sz="quarter" idx="5"/>
          </p:nvPr>
        </p:nvSpPr>
        <p:spPr bwMode="auto">
          <a:noFill/>
          <a:ln>
            <a:miter lim="800000"/>
            <a:headEnd/>
            <a:tailEnd/>
          </a:ln>
        </p:spPr>
        <p:txBody>
          <a:bodyPr/>
          <a:lstStyle/>
          <a:p>
            <a:pPr>
              <a:buClr>
                <a:srgbClr val="000000"/>
              </a:buClr>
              <a:buSzTx/>
            </a:pPr>
            <a:fld id="{259508A1-A197-4BB3-9123-499890EF1740}" type="slidenum">
              <a:rPr lang="en-US" altLang="en-US">
                <a:solidFill>
                  <a:srgbClr val="000000"/>
                </a:solidFill>
              </a:rPr>
              <a:pPr>
                <a:buClr>
                  <a:srgbClr val="000000"/>
                </a:buClr>
                <a:buSzTx/>
              </a:pPr>
              <a:t>8</a:t>
            </a:fld>
            <a:endParaRPr lang="en-US" altLang="en-US">
              <a:solidFill>
                <a:srgbClr val="000000"/>
              </a:solidFill>
            </a:endParaRPr>
          </a:p>
        </p:txBody>
      </p:sp>
    </p:spTree>
    <p:extLst>
      <p:ext uri="{BB962C8B-B14F-4D97-AF65-F5344CB8AC3E}">
        <p14:creationId xmlns:p14="http://schemas.microsoft.com/office/powerpoint/2010/main" val="11846816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ea typeface="ＭＳ Ｐゴシック" pitchFamily="34" charset="-128"/>
            </a:endParaRPr>
          </a:p>
        </p:txBody>
      </p:sp>
      <p:sp>
        <p:nvSpPr>
          <p:cNvPr id="124932" name="Slide Number Placeholder 3"/>
          <p:cNvSpPr>
            <a:spLocks noGrp="1"/>
          </p:cNvSpPr>
          <p:nvPr>
            <p:ph type="sldNum" sz="quarter" idx="5"/>
          </p:nvPr>
        </p:nvSpPr>
        <p:spPr bwMode="auto">
          <a:noFill/>
          <a:ln>
            <a:miter lim="800000"/>
            <a:headEnd/>
            <a:tailEnd/>
          </a:ln>
        </p:spPr>
        <p:txBody>
          <a:bodyPr/>
          <a:lstStyle/>
          <a:p>
            <a:pPr>
              <a:buClr>
                <a:srgbClr val="000000"/>
              </a:buClr>
              <a:buSzTx/>
            </a:pPr>
            <a:fld id="{5C27D15A-3E31-424F-80AE-97FEB31B7E5F}" type="slidenum">
              <a:rPr lang="en-US" altLang="en-US">
                <a:solidFill>
                  <a:srgbClr val="000000"/>
                </a:solidFill>
              </a:rPr>
              <a:pPr>
                <a:buClr>
                  <a:srgbClr val="000000"/>
                </a:buClr>
                <a:buSzTx/>
              </a:pPr>
              <a:t>61</a:t>
            </a:fld>
            <a:endParaRPr lang="en-US" altLang="en-US">
              <a:solidFill>
                <a:srgbClr val="000000"/>
              </a:solidFill>
            </a:endParaRPr>
          </a:p>
        </p:txBody>
      </p:sp>
    </p:spTree>
    <p:extLst>
      <p:ext uri="{BB962C8B-B14F-4D97-AF65-F5344CB8AC3E}">
        <p14:creationId xmlns:p14="http://schemas.microsoft.com/office/powerpoint/2010/main" val="22067108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ea typeface="ＭＳ Ｐゴシック" pitchFamily="34" charset="-128"/>
            </a:endParaRPr>
          </a:p>
        </p:txBody>
      </p:sp>
      <p:sp>
        <p:nvSpPr>
          <p:cNvPr id="125956" name="Slide Number Placeholder 3"/>
          <p:cNvSpPr>
            <a:spLocks noGrp="1"/>
          </p:cNvSpPr>
          <p:nvPr>
            <p:ph type="sldNum" sz="quarter" idx="5"/>
          </p:nvPr>
        </p:nvSpPr>
        <p:spPr bwMode="auto">
          <a:noFill/>
          <a:ln>
            <a:miter lim="800000"/>
            <a:headEnd/>
            <a:tailEnd/>
          </a:ln>
        </p:spPr>
        <p:txBody>
          <a:bodyPr/>
          <a:lstStyle/>
          <a:p>
            <a:pPr>
              <a:buClr>
                <a:srgbClr val="000000"/>
              </a:buClr>
              <a:buSzTx/>
            </a:pPr>
            <a:fld id="{2CA8F396-1BAA-4B9D-9FA6-03751853890C}" type="slidenum">
              <a:rPr lang="en-US" altLang="en-US">
                <a:solidFill>
                  <a:srgbClr val="000000"/>
                </a:solidFill>
              </a:rPr>
              <a:pPr>
                <a:buClr>
                  <a:srgbClr val="000000"/>
                </a:buClr>
                <a:buSzTx/>
              </a:pPr>
              <a:t>62</a:t>
            </a:fld>
            <a:endParaRPr lang="en-US" altLang="en-US">
              <a:solidFill>
                <a:srgbClr val="000000"/>
              </a:solidFill>
            </a:endParaRPr>
          </a:p>
        </p:txBody>
      </p:sp>
    </p:spTree>
    <p:extLst>
      <p:ext uri="{BB962C8B-B14F-4D97-AF65-F5344CB8AC3E}">
        <p14:creationId xmlns:p14="http://schemas.microsoft.com/office/powerpoint/2010/main" val="23928692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ea typeface="ＭＳ Ｐゴシック" pitchFamily="34" charset="-128"/>
            </a:endParaRPr>
          </a:p>
        </p:txBody>
      </p:sp>
      <p:sp>
        <p:nvSpPr>
          <p:cNvPr id="126980" name="Slide Number Placeholder 3"/>
          <p:cNvSpPr>
            <a:spLocks noGrp="1"/>
          </p:cNvSpPr>
          <p:nvPr>
            <p:ph type="sldNum" sz="quarter" idx="5"/>
          </p:nvPr>
        </p:nvSpPr>
        <p:spPr bwMode="auto">
          <a:noFill/>
          <a:ln>
            <a:miter lim="800000"/>
            <a:headEnd/>
            <a:tailEnd/>
          </a:ln>
        </p:spPr>
        <p:txBody>
          <a:bodyPr/>
          <a:lstStyle/>
          <a:p>
            <a:pPr>
              <a:buClr>
                <a:srgbClr val="000000"/>
              </a:buClr>
              <a:buSzTx/>
            </a:pPr>
            <a:fld id="{215CC66A-C397-414C-8E55-A4F9466C2B43}" type="slidenum">
              <a:rPr lang="en-US" altLang="en-US">
                <a:solidFill>
                  <a:srgbClr val="000000"/>
                </a:solidFill>
              </a:rPr>
              <a:pPr>
                <a:buClr>
                  <a:srgbClr val="000000"/>
                </a:buClr>
                <a:buSzTx/>
              </a:pPr>
              <a:t>63</a:t>
            </a:fld>
            <a:endParaRPr lang="en-US" altLang="en-US">
              <a:solidFill>
                <a:srgbClr val="000000"/>
              </a:solidFill>
            </a:endParaRPr>
          </a:p>
        </p:txBody>
      </p:sp>
    </p:spTree>
    <p:extLst>
      <p:ext uri="{BB962C8B-B14F-4D97-AF65-F5344CB8AC3E}">
        <p14:creationId xmlns:p14="http://schemas.microsoft.com/office/powerpoint/2010/main" val="32765208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ea typeface="ＭＳ Ｐゴシック" pitchFamily="34" charset="-128"/>
            </a:endParaRPr>
          </a:p>
        </p:txBody>
      </p:sp>
      <p:sp>
        <p:nvSpPr>
          <p:cNvPr id="128004" name="Slide Number Placeholder 3"/>
          <p:cNvSpPr>
            <a:spLocks noGrp="1"/>
          </p:cNvSpPr>
          <p:nvPr>
            <p:ph type="sldNum" sz="quarter" idx="5"/>
          </p:nvPr>
        </p:nvSpPr>
        <p:spPr bwMode="auto">
          <a:noFill/>
          <a:ln>
            <a:miter lim="800000"/>
            <a:headEnd/>
            <a:tailEnd/>
          </a:ln>
        </p:spPr>
        <p:txBody>
          <a:bodyPr/>
          <a:lstStyle/>
          <a:p>
            <a:pPr>
              <a:buClr>
                <a:srgbClr val="000000"/>
              </a:buClr>
              <a:buSzTx/>
            </a:pPr>
            <a:fld id="{5B4D9D47-B1B7-471E-BADA-8AFD4BBA1D6B}" type="slidenum">
              <a:rPr lang="en-US" altLang="en-US">
                <a:solidFill>
                  <a:srgbClr val="000000"/>
                </a:solidFill>
              </a:rPr>
              <a:pPr>
                <a:buClr>
                  <a:srgbClr val="000000"/>
                </a:buClr>
                <a:buSzTx/>
              </a:pPr>
              <a:t>64</a:t>
            </a:fld>
            <a:endParaRPr lang="en-US" altLang="en-US">
              <a:solidFill>
                <a:srgbClr val="000000"/>
              </a:solidFill>
            </a:endParaRPr>
          </a:p>
        </p:txBody>
      </p:sp>
    </p:spTree>
    <p:extLst>
      <p:ext uri="{BB962C8B-B14F-4D97-AF65-F5344CB8AC3E}">
        <p14:creationId xmlns:p14="http://schemas.microsoft.com/office/powerpoint/2010/main" val="39243382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ea typeface="ＭＳ Ｐゴシック" pitchFamily="34" charset="-128"/>
            </a:endParaRPr>
          </a:p>
        </p:txBody>
      </p:sp>
      <p:sp>
        <p:nvSpPr>
          <p:cNvPr id="129028" name="Slide Number Placeholder 3"/>
          <p:cNvSpPr>
            <a:spLocks noGrp="1"/>
          </p:cNvSpPr>
          <p:nvPr>
            <p:ph type="sldNum" sz="quarter" idx="5"/>
          </p:nvPr>
        </p:nvSpPr>
        <p:spPr bwMode="auto">
          <a:noFill/>
          <a:ln>
            <a:miter lim="800000"/>
            <a:headEnd/>
            <a:tailEnd/>
          </a:ln>
        </p:spPr>
        <p:txBody>
          <a:bodyPr/>
          <a:lstStyle/>
          <a:p>
            <a:pPr>
              <a:buClr>
                <a:srgbClr val="000000"/>
              </a:buClr>
              <a:buSzTx/>
            </a:pPr>
            <a:fld id="{F8A3B874-E70B-4FCB-8F13-C4BF4686DDD0}" type="slidenum">
              <a:rPr lang="en-US" altLang="en-US">
                <a:solidFill>
                  <a:srgbClr val="000000"/>
                </a:solidFill>
              </a:rPr>
              <a:pPr>
                <a:buClr>
                  <a:srgbClr val="000000"/>
                </a:buClr>
                <a:buSzTx/>
              </a:pPr>
              <a:t>65</a:t>
            </a:fld>
            <a:endParaRPr lang="en-US" altLang="en-US">
              <a:solidFill>
                <a:srgbClr val="000000"/>
              </a:solidFill>
            </a:endParaRPr>
          </a:p>
        </p:txBody>
      </p:sp>
    </p:spTree>
    <p:extLst>
      <p:ext uri="{BB962C8B-B14F-4D97-AF65-F5344CB8AC3E}">
        <p14:creationId xmlns:p14="http://schemas.microsoft.com/office/powerpoint/2010/main" val="26522936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ea typeface="ＭＳ Ｐゴシック" pitchFamily="34" charset="-128"/>
            </a:endParaRPr>
          </a:p>
        </p:txBody>
      </p:sp>
      <p:sp>
        <p:nvSpPr>
          <p:cNvPr id="130052" name="Slide Number Placeholder 3"/>
          <p:cNvSpPr>
            <a:spLocks noGrp="1"/>
          </p:cNvSpPr>
          <p:nvPr>
            <p:ph type="sldNum" sz="quarter" idx="5"/>
          </p:nvPr>
        </p:nvSpPr>
        <p:spPr bwMode="auto">
          <a:noFill/>
          <a:ln>
            <a:miter lim="800000"/>
            <a:headEnd/>
            <a:tailEnd/>
          </a:ln>
        </p:spPr>
        <p:txBody>
          <a:bodyPr/>
          <a:lstStyle/>
          <a:p>
            <a:pPr>
              <a:buClr>
                <a:srgbClr val="000000"/>
              </a:buClr>
              <a:buSzTx/>
            </a:pPr>
            <a:fld id="{83B9CEBD-AAF8-4D4B-9CA3-9BD9318ED461}" type="slidenum">
              <a:rPr lang="en-US" altLang="en-US">
                <a:solidFill>
                  <a:srgbClr val="000000"/>
                </a:solidFill>
              </a:rPr>
              <a:pPr>
                <a:buClr>
                  <a:srgbClr val="000000"/>
                </a:buClr>
                <a:buSzTx/>
              </a:pPr>
              <a:t>66</a:t>
            </a:fld>
            <a:endParaRPr lang="en-US" altLang="en-US">
              <a:solidFill>
                <a:srgbClr val="000000"/>
              </a:solidFill>
            </a:endParaRPr>
          </a:p>
        </p:txBody>
      </p:sp>
    </p:spTree>
    <p:extLst>
      <p:ext uri="{BB962C8B-B14F-4D97-AF65-F5344CB8AC3E}">
        <p14:creationId xmlns:p14="http://schemas.microsoft.com/office/powerpoint/2010/main" val="37174752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ea typeface="ＭＳ Ｐゴシック" pitchFamily="34" charset="-128"/>
            </a:endParaRPr>
          </a:p>
        </p:txBody>
      </p:sp>
      <p:sp>
        <p:nvSpPr>
          <p:cNvPr id="131076" name="Slide Number Placeholder 3"/>
          <p:cNvSpPr>
            <a:spLocks noGrp="1"/>
          </p:cNvSpPr>
          <p:nvPr>
            <p:ph type="sldNum" sz="quarter" idx="5"/>
          </p:nvPr>
        </p:nvSpPr>
        <p:spPr bwMode="auto">
          <a:noFill/>
          <a:ln>
            <a:miter lim="800000"/>
            <a:headEnd/>
            <a:tailEnd/>
          </a:ln>
        </p:spPr>
        <p:txBody>
          <a:bodyPr/>
          <a:lstStyle/>
          <a:p>
            <a:pPr>
              <a:buClr>
                <a:srgbClr val="000000"/>
              </a:buClr>
              <a:buSzTx/>
            </a:pPr>
            <a:fld id="{7D211424-A8B5-43BA-B864-72350C0CEB6E}" type="slidenum">
              <a:rPr lang="en-US" altLang="en-US">
                <a:solidFill>
                  <a:srgbClr val="000000"/>
                </a:solidFill>
              </a:rPr>
              <a:pPr>
                <a:buClr>
                  <a:srgbClr val="000000"/>
                </a:buClr>
                <a:buSzTx/>
              </a:pPr>
              <a:t>67</a:t>
            </a:fld>
            <a:endParaRPr lang="en-US" altLang="en-US">
              <a:solidFill>
                <a:srgbClr val="000000"/>
              </a:solidFill>
            </a:endParaRPr>
          </a:p>
        </p:txBody>
      </p:sp>
    </p:spTree>
    <p:extLst>
      <p:ext uri="{BB962C8B-B14F-4D97-AF65-F5344CB8AC3E}">
        <p14:creationId xmlns:p14="http://schemas.microsoft.com/office/powerpoint/2010/main" val="17553807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a:ea typeface="ＭＳ Ｐゴシック" pitchFamily="34" charset="-128"/>
            </a:endParaRPr>
          </a:p>
        </p:txBody>
      </p:sp>
      <p:sp>
        <p:nvSpPr>
          <p:cNvPr id="132100" name="Slide Number Placeholder 3"/>
          <p:cNvSpPr>
            <a:spLocks noGrp="1"/>
          </p:cNvSpPr>
          <p:nvPr>
            <p:ph type="sldNum" sz="quarter" idx="5"/>
          </p:nvPr>
        </p:nvSpPr>
        <p:spPr bwMode="auto">
          <a:noFill/>
          <a:ln>
            <a:miter lim="800000"/>
            <a:headEnd/>
            <a:tailEnd/>
          </a:ln>
        </p:spPr>
        <p:txBody>
          <a:bodyPr/>
          <a:lstStyle/>
          <a:p>
            <a:pPr>
              <a:buClr>
                <a:srgbClr val="000000"/>
              </a:buClr>
              <a:buSzTx/>
            </a:pPr>
            <a:fld id="{5D37FA0E-309D-4A91-99A6-78CADE68D60D}" type="slidenum">
              <a:rPr lang="en-US" altLang="en-US">
                <a:solidFill>
                  <a:srgbClr val="000000"/>
                </a:solidFill>
              </a:rPr>
              <a:pPr>
                <a:buClr>
                  <a:srgbClr val="000000"/>
                </a:buClr>
                <a:buSzTx/>
              </a:pPr>
              <a:t>68</a:t>
            </a:fld>
            <a:endParaRPr lang="en-US" altLang="en-US">
              <a:solidFill>
                <a:srgbClr val="000000"/>
              </a:solidFill>
            </a:endParaRPr>
          </a:p>
        </p:txBody>
      </p:sp>
    </p:spTree>
    <p:extLst>
      <p:ext uri="{BB962C8B-B14F-4D97-AF65-F5344CB8AC3E}">
        <p14:creationId xmlns:p14="http://schemas.microsoft.com/office/powerpoint/2010/main" val="319362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ea typeface="ＭＳ Ｐゴシック" pitchFamily="34" charset="-128"/>
            </a:endParaRPr>
          </a:p>
        </p:txBody>
      </p:sp>
      <p:sp>
        <p:nvSpPr>
          <p:cNvPr id="97284" name="Slide Number Placeholder 3"/>
          <p:cNvSpPr>
            <a:spLocks noGrp="1"/>
          </p:cNvSpPr>
          <p:nvPr>
            <p:ph type="sldNum" sz="quarter" idx="5"/>
          </p:nvPr>
        </p:nvSpPr>
        <p:spPr bwMode="auto">
          <a:noFill/>
          <a:ln>
            <a:miter lim="800000"/>
            <a:headEnd/>
            <a:tailEnd/>
          </a:ln>
        </p:spPr>
        <p:txBody>
          <a:bodyPr/>
          <a:lstStyle/>
          <a:p>
            <a:pPr>
              <a:buSzTx/>
            </a:pPr>
            <a:fld id="{9D01872D-509C-4F59-86CB-2EE512E4A9BC}" type="slidenum">
              <a:rPr lang="en-US" altLang="en-US"/>
              <a:pPr>
                <a:buSzTx/>
              </a:pPr>
              <a:t>13</a:t>
            </a:fld>
            <a:endParaRPr lang="en-US" altLang="en-US"/>
          </a:p>
        </p:txBody>
      </p:sp>
    </p:spTree>
    <p:extLst>
      <p:ext uri="{BB962C8B-B14F-4D97-AF65-F5344CB8AC3E}">
        <p14:creationId xmlns:p14="http://schemas.microsoft.com/office/powerpoint/2010/main" val="1120258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ea typeface="ＭＳ Ｐゴシック" pitchFamily="34" charset="-128"/>
            </a:endParaRPr>
          </a:p>
        </p:txBody>
      </p:sp>
      <p:sp>
        <p:nvSpPr>
          <p:cNvPr id="99332" name="Slide Number Placeholder 3"/>
          <p:cNvSpPr>
            <a:spLocks noGrp="1"/>
          </p:cNvSpPr>
          <p:nvPr>
            <p:ph type="sldNum" sz="quarter" idx="5"/>
          </p:nvPr>
        </p:nvSpPr>
        <p:spPr bwMode="auto">
          <a:noFill/>
          <a:ln>
            <a:miter lim="800000"/>
            <a:headEnd/>
            <a:tailEnd/>
          </a:ln>
        </p:spPr>
        <p:txBody>
          <a:bodyPr/>
          <a:lstStyle/>
          <a:p>
            <a:pPr>
              <a:buSzTx/>
            </a:pPr>
            <a:fld id="{97B13E5F-1652-4108-A9B8-4EB5A029A003}" type="slidenum">
              <a:rPr lang="en-US" altLang="en-US"/>
              <a:pPr>
                <a:buSzTx/>
              </a:pPr>
              <a:t>15</a:t>
            </a:fld>
            <a:endParaRPr lang="en-US" altLang="en-US"/>
          </a:p>
        </p:txBody>
      </p:sp>
    </p:spTree>
    <p:extLst>
      <p:ext uri="{BB962C8B-B14F-4D97-AF65-F5344CB8AC3E}">
        <p14:creationId xmlns:p14="http://schemas.microsoft.com/office/powerpoint/2010/main" val="2518307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ea typeface="ＭＳ Ｐゴシック" pitchFamily="34" charset="-128"/>
            </a:endParaRPr>
          </a:p>
        </p:txBody>
      </p:sp>
      <p:sp>
        <p:nvSpPr>
          <p:cNvPr id="100356" name="Slide Number Placeholder 3"/>
          <p:cNvSpPr>
            <a:spLocks noGrp="1"/>
          </p:cNvSpPr>
          <p:nvPr>
            <p:ph type="sldNum" sz="quarter" idx="5"/>
          </p:nvPr>
        </p:nvSpPr>
        <p:spPr bwMode="auto">
          <a:noFill/>
          <a:ln>
            <a:miter lim="800000"/>
            <a:headEnd/>
            <a:tailEnd/>
          </a:ln>
        </p:spPr>
        <p:txBody>
          <a:bodyPr/>
          <a:lstStyle/>
          <a:p>
            <a:pPr>
              <a:buSzTx/>
            </a:pPr>
            <a:fld id="{9BE09CCA-4BF7-417D-9A32-072178BD3B4E}" type="slidenum">
              <a:rPr lang="en-US" altLang="en-US"/>
              <a:pPr>
                <a:buSzTx/>
              </a:pPr>
              <a:t>16</a:t>
            </a:fld>
            <a:endParaRPr lang="en-US" altLang="en-US"/>
          </a:p>
        </p:txBody>
      </p:sp>
    </p:spTree>
    <p:extLst>
      <p:ext uri="{BB962C8B-B14F-4D97-AF65-F5344CB8AC3E}">
        <p14:creationId xmlns:p14="http://schemas.microsoft.com/office/powerpoint/2010/main" val="36974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ea typeface="ＭＳ Ｐゴシック" pitchFamily="34" charset="-128"/>
            </a:endParaRPr>
          </a:p>
        </p:txBody>
      </p:sp>
      <p:sp>
        <p:nvSpPr>
          <p:cNvPr id="101380" name="Slide Number Placeholder 3"/>
          <p:cNvSpPr>
            <a:spLocks noGrp="1"/>
          </p:cNvSpPr>
          <p:nvPr>
            <p:ph type="sldNum" sz="quarter" idx="5"/>
          </p:nvPr>
        </p:nvSpPr>
        <p:spPr bwMode="auto">
          <a:noFill/>
          <a:ln>
            <a:miter lim="800000"/>
            <a:headEnd/>
            <a:tailEnd/>
          </a:ln>
        </p:spPr>
        <p:txBody>
          <a:bodyPr/>
          <a:lstStyle/>
          <a:p>
            <a:pPr>
              <a:buSzTx/>
            </a:pPr>
            <a:fld id="{BC2563EF-8426-434F-B4EA-CF6261AC3282}" type="slidenum">
              <a:rPr lang="en-US" altLang="en-US"/>
              <a:pPr>
                <a:buSzTx/>
              </a:pPr>
              <a:t>18</a:t>
            </a:fld>
            <a:endParaRPr lang="en-US" altLang="en-US"/>
          </a:p>
        </p:txBody>
      </p:sp>
    </p:spTree>
    <p:extLst>
      <p:ext uri="{BB962C8B-B14F-4D97-AF65-F5344CB8AC3E}">
        <p14:creationId xmlns:p14="http://schemas.microsoft.com/office/powerpoint/2010/main" val="246558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ea typeface="ＭＳ Ｐゴシック" pitchFamily="34" charset="-128"/>
            </a:endParaRPr>
          </a:p>
        </p:txBody>
      </p:sp>
      <p:sp>
        <p:nvSpPr>
          <p:cNvPr id="103428" name="Slide Number Placeholder 3"/>
          <p:cNvSpPr>
            <a:spLocks noGrp="1"/>
          </p:cNvSpPr>
          <p:nvPr>
            <p:ph type="sldNum" sz="quarter" idx="5"/>
          </p:nvPr>
        </p:nvSpPr>
        <p:spPr bwMode="auto">
          <a:noFill/>
          <a:ln>
            <a:miter lim="800000"/>
            <a:headEnd/>
            <a:tailEnd/>
          </a:ln>
        </p:spPr>
        <p:txBody>
          <a:bodyPr/>
          <a:lstStyle/>
          <a:p>
            <a:pPr>
              <a:buSzTx/>
            </a:pPr>
            <a:fld id="{F316288E-5943-4211-8E73-BE9417FF5F4F}" type="slidenum">
              <a:rPr lang="en-US" altLang="en-US"/>
              <a:pPr>
                <a:buSzTx/>
              </a:pPr>
              <a:t>19</a:t>
            </a:fld>
            <a:endParaRPr lang="en-US" altLang="en-US"/>
          </a:p>
        </p:txBody>
      </p:sp>
    </p:spTree>
    <p:extLst>
      <p:ext uri="{BB962C8B-B14F-4D97-AF65-F5344CB8AC3E}">
        <p14:creationId xmlns:p14="http://schemas.microsoft.com/office/powerpoint/2010/main" val="1673042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ea typeface="ＭＳ Ｐゴシック" pitchFamily="34" charset="-128"/>
            </a:endParaRPr>
          </a:p>
        </p:txBody>
      </p:sp>
      <p:sp>
        <p:nvSpPr>
          <p:cNvPr id="105476" name="Slide Number Placeholder 3"/>
          <p:cNvSpPr>
            <a:spLocks noGrp="1"/>
          </p:cNvSpPr>
          <p:nvPr>
            <p:ph type="sldNum" sz="quarter" idx="5"/>
          </p:nvPr>
        </p:nvSpPr>
        <p:spPr bwMode="auto">
          <a:noFill/>
          <a:ln>
            <a:miter lim="800000"/>
            <a:headEnd/>
            <a:tailEnd/>
          </a:ln>
        </p:spPr>
        <p:txBody>
          <a:bodyPr/>
          <a:lstStyle/>
          <a:p>
            <a:pPr>
              <a:buClr>
                <a:srgbClr val="000000"/>
              </a:buClr>
              <a:buSzTx/>
            </a:pPr>
            <a:fld id="{9C208494-033B-43E4-B363-C6AA6C89E420}" type="slidenum">
              <a:rPr lang="en-US" altLang="en-US">
                <a:solidFill>
                  <a:srgbClr val="000000"/>
                </a:solidFill>
              </a:rPr>
              <a:pPr>
                <a:buClr>
                  <a:srgbClr val="000000"/>
                </a:buClr>
                <a:buSzTx/>
              </a:pPr>
              <a:t>20</a:t>
            </a:fld>
            <a:endParaRPr lang="en-US" altLang="en-US">
              <a:solidFill>
                <a:srgbClr val="000000"/>
              </a:solidFill>
            </a:endParaRPr>
          </a:p>
        </p:txBody>
      </p:sp>
    </p:spTree>
    <p:extLst>
      <p:ext uri="{BB962C8B-B14F-4D97-AF65-F5344CB8AC3E}">
        <p14:creationId xmlns:p14="http://schemas.microsoft.com/office/powerpoint/2010/main" val="671565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600199"/>
            <a:ext cx="6858000" cy="1909763"/>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a:extLst>
              <a:ext uri="{FF2B5EF4-FFF2-40B4-BE49-F238E27FC236}">
                <a16:creationId xmlns:a16="http://schemas.microsoft.com/office/drawing/2014/main" id="{87656B52-94C0-4085-B7E5-B26564820661}"/>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DB33DE34-84E4-494C-A96D-5934DDE0069F}"/>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27C67B69-716F-4A38-B9D0-CC4249805FC1}"/>
              </a:ext>
            </a:extLst>
          </p:cNvPr>
          <p:cNvSpPr>
            <a:spLocks noGrp="1"/>
          </p:cNvSpPr>
          <p:nvPr>
            <p:ph type="sldNum" sz="quarter" idx="12"/>
          </p:nvPr>
        </p:nvSpPr>
        <p:spPr/>
        <p:txBody>
          <a:bodyPr/>
          <a:lstStyle>
            <a:lvl1pPr>
              <a:defRPr/>
            </a:lvl1pPr>
          </a:lstStyle>
          <a:p>
            <a:pPr>
              <a:defRPr/>
            </a:pPr>
            <a:fld id="{88C283CD-E963-40E9-888E-A4F730CB589A}" type="slidenum">
              <a:rPr lang="en-US" altLang="zh-CN"/>
              <a:pPr>
                <a:defRPr/>
              </a:pPr>
              <a:t>‹#›</a:t>
            </a:fld>
            <a:endParaRPr lang="en-US" altLang="zh-CN"/>
          </a:p>
        </p:txBody>
      </p:sp>
    </p:spTree>
    <p:extLst>
      <p:ext uri="{BB962C8B-B14F-4D97-AF65-F5344CB8AC3E}">
        <p14:creationId xmlns:p14="http://schemas.microsoft.com/office/powerpoint/2010/main" val="3583685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88423EE8-E4BF-4859-84A9-E569CFE5C62C}"/>
              </a:ext>
            </a:extLst>
          </p:cNvPr>
          <p:cNvSpPr/>
          <p:nvPr userDrawn="1"/>
        </p:nvSpPr>
        <p:spPr>
          <a:xfrm>
            <a:off x="0" y="365125"/>
            <a:ext cx="9144000" cy="777875"/>
          </a:xfrm>
          <a:prstGeom prst="rect">
            <a:avLst/>
          </a:prstGeom>
          <a:gradFill flip="none" rotWithShape="1">
            <a:gsLst>
              <a:gs pos="0">
                <a:schemeClr val="accent6">
                  <a:lumMod val="50000"/>
                </a:schemeClr>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2922CD1-4E54-4D09-BF09-8D5258C60EB5}"/>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F6B0DD7A-AA55-43EC-8F5E-997088237276}"/>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DD5C08F2-22BA-40E3-AE4A-A2479D18FA61}"/>
              </a:ext>
            </a:extLst>
          </p:cNvPr>
          <p:cNvSpPr>
            <a:spLocks noGrp="1"/>
          </p:cNvSpPr>
          <p:nvPr>
            <p:ph type="sldNum" sz="quarter" idx="12"/>
          </p:nvPr>
        </p:nvSpPr>
        <p:spPr/>
        <p:txBody>
          <a:bodyPr/>
          <a:lstStyle>
            <a:lvl1pPr>
              <a:defRPr/>
            </a:lvl1pPr>
          </a:lstStyle>
          <a:p>
            <a:pPr>
              <a:defRPr/>
            </a:pPr>
            <a:fld id="{C1D8F2D5-64C5-4221-BAC1-61260749DE45}" type="slidenum">
              <a:rPr lang="en-US" altLang="zh-CN"/>
              <a:pPr>
                <a:defRPr/>
              </a:pPr>
              <a:t>‹#›</a:t>
            </a:fld>
            <a:endParaRPr lang="en-US" altLang="zh-CN"/>
          </a:p>
        </p:txBody>
      </p:sp>
    </p:spTree>
    <p:extLst>
      <p:ext uri="{BB962C8B-B14F-4D97-AF65-F5344CB8AC3E}">
        <p14:creationId xmlns:p14="http://schemas.microsoft.com/office/powerpoint/2010/main" val="1704059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5A488D-785A-481D-9BD5-4F8B895AB574}"/>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60881F11-E7C1-463F-96A6-169A312847B9}"/>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4DAE8E4A-3D3A-4448-989B-3206A1B349C1}"/>
              </a:ext>
            </a:extLst>
          </p:cNvPr>
          <p:cNvSpPr>
            <a:spLocks noGrp="1"/>
          </p:cNvSpPr>
          <p:nvPr>
            <p:ph type="sldNum" sz="quarter" idx="12"/>
          </p:nvPr>
        </p:nvSpPr>
        <p:spPr/>
        <p:txBody>
          <a:bodyPr/>
          <a:lstStyle>
            <a:lvl1pPr>
              <a:defRPr/>
            </a:lvl1pPr>
          </a:lstStyle>
          <a:p>
            <a:pPr>
              <a:defRPr/>
            </a:pPr>
            <a:fld id="{68A76351-B29B-4274-99F9-CA2D9CF5C98C}" type="slidenum">
              <a:rPr lang="en-US" altLang="zh-CN"/>
              <a:pPr>
                <a:defRPr/>
              </a:pPr>
              <a:t>‹#›</a:t>
            </a:fld>
            <a:endParaRPr lang="en-US" altLang="zh-CN"/>
          </a:p>
        </p:txBody>
      </p:sp>
    </p:spTree>
    <p:extLst>
      <p:ext uri="{BB962C8B-B14F-4D97-AF65-F5344CB8AC3E}">
        <p14:creationId xmlns:p14="http://schemas.microsoft.com/office/powerpoint/2010/main" val="2212290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over Text">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BC24294-EECA-403E-8C53-6998622171ED}"/>
              </a:ext>
            </a:extLst>
          </p:cNvPr>
          <p:cNvSpPr/>
          <p:nvPr userDrawn="1"/>
        </p:nvSpPr>
        <p:spPr>
          <a:xfrm>
            <a:off x="0" y="365125"/>
            <a:ext cx="9144000" cy="777875"/>
          </a:xfrm>
          <a:prstGeom prst="rect">
            <a:avLst/>
          </a:prstGeom>
          <a:gradFill flip="none" rotWithShape="1">
            <a:gsLst>
              <a:gs pos="0">
                <a:schemeClr val="accent6">
                  <a:lumMod val="50000"/>
                </a:schemeClr>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Content Placeholder 2"/>
          <p:cNvSpPr>
            <a:spLocks noGrp="1"/>
          </p:cNvSpPr>
          <p:nvPr>
            <p:ph sz="half" idx="1"/>
          </p:nvPr>
        </p:nvSpPr>
        <p:spPr>
          <a:xfrm>
            <a:off x="571500" y="1447800"/>
            <a:ext cx="8001000" cy="179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1500" y="3390900"/>
            <a:ext cx="8001000" cy="179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title"/>
          </p:nvPr>
        </p:nvSpPr>
        <p:spPr>
          <a:xfrm>
            <a:off x="628650" y="365125"/>
            <a:ext cx="7886700" cy="777875"/>
          </a:xfrm>
        </p:spPr>
        <p:txBody>
          <a:bodyPr/>
          <a:lstStyle/>
          <a:p>
            <a:r>
              <a:rPr lang="en-US"/>
              <a:t>Click to edit Master title style</a:t>
            </a:r>
          </a:p>
        </p:txBody>
      </p:sp>
      <p:sp>
        <p:nvSpPr>
          <p:cNvPr id="7" name="Date Placeholder 3">
            <a:extLst>
              <a:ext uri="{FF2B5EF4-FFF2-40B4-BE49-F238E27FC236}">
                <a16:creationId xmlns:a16="http://schemas.microsoft.com/office/drawing/2014/main" id="{0C26DF3E-FEC1-4953-A6BD-6D800FF178F0}"/>
              </a:ext>
            </a:extLst>
          </p:cNvPr>
          <p:cNvSpPr>
            <a:spLocks noGrp="1"/>
          </p:cNvSpPr>
          <p:nvPr>
            <p:ph type="dt" sz="half" idx="10"/>
          </p:nvPr>
        </p:nvSpPr>
        <p:spPr/>
        <p:txBody>
          <a:bodyPr/>
          <a:lstStyle>
            <a:lvl1pPr>
              <a:defRPr/>
            </a:lvl1pPr>
          </a:lstStyle>
          <a:p>
            <a:pPr>
              <a:defRPr/>
            </a:pPr>
            <a:endParaRPr lang="en-US" altLang="zh-CN"/>
          </a:p>
        </p:txBody>
      </p:sp>
      <p:sp>
        <p:nvSpPr>
          <p:cNvPr id="8" name="Footer Placeholder 4">
            <a:extLst>
              <a:ext uri="{FF2B5EF4-FFF2-40B4-BE49-F238E27FC236}">
                <a16:creationId xmlns:a16="http://schemas.microsoft.com/office/drawing/2014/main" id="{60DF49F4-46AA-4786-BA1D-92246C677C31}"/>
              </a:ext>
            </a:extLst>
          </p:cNvPr>
          <p:cNvSpPr>
            <a:spLocks noGrp="1"/>
          </p:cNvSpPr>
          <p:nvPr>
            <p:ph type="ftr" sz="quarter" idx="11"/>
          </p:nvPr>
        </p:nvSpPr>
        <p:spPr/>
        <p:txBody>
          <a:bodyPr/>
          <a:lstStyle>
            <a:lvl1pPr>
              <a:defRPr/>
            </a:lvl1pPr>
          </a:lstStyle>
          <a:p>
            <a:pPr>
              <a:defRPr/>
            </a:pPr>
            <a:endParaRPr lang="en-US" altLang="zh-CN"/>
          </a:p>
        </p:txBody>
      </p:sp>
      <p:sp>
        <p:nvSpPr>
          <p:cNvPr id="9" name="Slide Number Placeholder 5">
            <a:extLst>
              <a:ext uri="{FF2B5EF4-FFF2-40B4-BE49-F238E27FC236}">
                <a16:creationId xmlns:a16="http://schemas.microsoft.com/office/drawing/2014/main" id="{3740109C-D11A-4A34-9662-5360BE8B2F27}"/>
              </a:ext>
            </a:extLst>
          </p:cNvPr>
          <p:cNvSpPr>
            <a:spLocks noGrp="1"/>
          </p:cNvSpPr>
          <p:nvPr>
            <p:ph type="sldNum" sz="quarter" idx="12"/>
          </p:nvPr>
        </p:nvSpPr>
        <p:spPr/>
        <p:txBody>
          <a:bodyPr/>
          <a:lstStyle>
            <a:lvl1pPr>
              <a:defRPr/>
            </a:lvl1pPr>
          </a:lstStyle>
          <a:p>
            <a:pPr>
              <a:defRPr/>
            </a:pPr>
            <a:fld id="{E01D7C19-8064-4CA4-BB14-71D4EFBD5D74}" type="slidenum">
              <a:rPr lang="en-US" altLang="zh-CN"/>
              <a:pPr>
                <a:defRPr/>
              </a:pPr>
              <a:t>‹#›</a:t>
            </a:fld>
            <a:endParaRPr lang="en-US" altLang="zh-CN"/>
          </a:p>
        </p:txBody>
      </p:sp>
    </p:spTree>
    <p:extLst>
      <p:ext uri="{BB962C8B-B14F-4D97-AF65-F5344CB8AC3E}">
        <p14:creationId xmlns:p14="http://schemas.microsoft.com/office/powerpoint/2010/main" val="4043331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B57B24D-44AD-4E39-B164-3E97C4992A6C}"/>
              </a:ext>
            </a:extLst>
          </p:cNvPr>
          <p:cNvSpPr/>
          <p:nvPr userDrawn="1"/>
        </p:nvSpPr>
        <p:spPr>
          <a:xfrm>
            <a:off x="0" y="365125"/>
            <a:ext cx="9144000" cy="777875"/>
          </a:xfrm>
          <a:prstGeom prst="rect">
            <a:avLst/>
          </a:prstGeom>
          <a:gradFill flip="none" rotWithShape="1">
            <a:gsLst>
              <a:gs pos="0">
                <a:schemeClr val="accent6">
                  <a:lumMod val="50000"/>
                </a:schemeClr>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BAB36753-97E9-4288-B9AE-8FDE55460F12}"/>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8EE45799-351F-471D-AE9D-84B9C84A77EC}"/>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DF7F79B1-E18E-497F-AEF3-B65366A5CE77}"/>
              </a:ext>
            </a:extLst>
          </p:cNvPr>
          <p:cNvSpPr>
            <a:spLocks noGrp="1"/>
          </p:cNvSpPr>
          <p:nvPr>
            <p:ph type="sldNum" sz="quarter" idx="12"/>
          </p:nvPr>
        </p:nvSpPr>
        <p:spPr/>
        <p:txBody>
          <a:bodyPr/>
          <a:lstStyle>
            <a:lvl1pPr>
              <a:defRPr/>
            </a:lvl1pPr>
          </a:lstStyle>
          <a:p>
            <a:pPr>
              <a:defRPr/>
            </a:pPr>
            <a:fld id="{A5A7C52C-B8D8-46AC-9434-6888604DA894}" type="slidenum">
              <a:rPr lang="en-US" altLang="zh-CN"/>
              <a:pPr>
                <a:defRPr/>
              </a:pPr>
              <a:t>‹#›</a:t>
            </a:fld>
            <a:endParaRPr lang="en-US" altLang="zh-CN"/>
          </a:p>
        </p:txBody>
      </p:sp>
    </p:spTree>
    <p:extLst>
      <p:ext uri="{BB962C8B-B14F-4D97-AF65-F5344CB8AC3E}">
        <p14:creationId xmlns:p14="http://schemas.microsoft.com/office/powerpoint/2010/main" val="3860222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2BF5D2-15BD-4EB0-B209-7A5B647C4124}"/>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8C64587D-91E0-40BD-B2B6-F57B43AFC151}"/>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B4937BD0-177C-4022-9F09-6D6501F11A0A}"/>
              </a:ext>
            </a:extLst>
          </p:cNvPr>
          <p:cNvSpPr>
            <a:spLocks noGrp="1"/>
          </p:cNvSpPr>
          <p:nvPr>
            <p:ph type="sldNum" sz="quarter" idx="12"/>
          </p:nvPr>
        </p:nvSpPr>
        <p:spPr/>
        <p:txBody>
          <a:bodyPr/>
          <a:lstStyle>
            <a:lvl1pPr>
              <a:defRPr/>
            </a:lvl1pPr>
          </a:lstStyle>
          <a:p>
            <a:pPr>
              <a:defRPr/>
            </a:pPr>
            <a:fld id="{C748C0D4-076B-41DE-86F9-B2559841AB37}" type="slidenum">
              <a:rPr lang="en-US" altLang="zh-CN"/>
              <a:pPr>
                <a:defRPr/>
              </a:pPr>
              <a:t>‹#›</a:t>
            </a:fld>
            <a:endParaRPr lang="en-US" altLang="zh-CN"/>
          </a:p>
        </p:txBody>
      </p:sp>
    </p:spTree>
    <p:extLst>
      <p:ext uri="{BB962C8B-B14F-4D97-AF65-F5344CB8AC3E}">
        <p14:creationId xmlns:p14="http://schemas.microsoft.com/office/powerpoint/2010/main" val="3877568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72AECFA0-CF0B-465F-8866-6B6BC9A9E6B7}"/>
              </a:ext>
            </a:extLst>
          </p:cNvPr>
          <p:cNvSpPr/>
          <p:nvPr userDrawn="1"/>
        </p:nvSpPr>
        <p:spPr>
          <a:xfrm>
            <a:off x="0" y="365125"/>
            <a:ext cx="9144000" cy="777875"/>
          </a:xfrm>
          <a:prstGeom prst="rect">
            <a:avLst/>
          </a:prstGeom>
          <a:gradFill flip="none" rotWithShape="1">
            <a:gsLst>
              <a:gs pos="0">
                <a:schemeClr val="accent6">
                  <a:lumMod val="50000"/>
                </a:schemeClr>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1600"/>
            <a:ext cx="3886200" cy="4805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71600"/>
            <a:ext cx="3886200" cy="480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866A2D29-3219-4C16-827F-98EB7248A879}"/>
              </a:ext>
            </a:extLst>
          </p:cNvPr>
          <p:cNvSpPr>
            <a:spLocks noGrp="1"/>
          </p:cNvSpPr>
          <p:nvPr>
            <p:ph type="dt" sz="half" idx="10"/>
          </p:nvPr>
        </p:nvSpPr>
        <p:spPr/>
        <p:txBody>
          <a:bodyPr/>
          <a:lstStyle>
            <a:lvl1pPr>
              <a:defRPr/>
            </a:lvl1pPr>
          </a:lstStyle>
          <a:p>
            <a:pPr>
              <a:defRPr/>
            </a:pPr>
            <a:endParaRPr lang="en-US" altLang="zh-CN"/>
          </a:p>
        </p:txBody>
      </p:sp>
      <p:sp>
        <p:nvSpPr>
          <p:cNvPr id="7" name="Footer Placeholder 4">
            <a:extLst>
              <a:ext uri="{FF2B5EF4-FFF2-40B4-BE49-F238E27FC236}">
                <a16:creationId xmlns:a16="http://schemas.microsoft.com/office/drawing/2014/main" id="{C1B1ED4F-8B17-44D6-8612-7C6F27086DAC}"/>
              </a:ext>
            </a:extLst>
          </p:cNvPr>
          <p:cNvSpPr>
            <a:spLocks noGrp="1"/>
          </p:cNvSpPr>
          <p:nvPr>
            <p:ph type="ftr" sz="quarter" idx="11"/>
          </p:nvPr>
        </p:nvSpPr>
        <p:spPr/>
        <p:txBody>
          <a:bodyPr/>
          <a:lstStyle>
            <a:lvl1pPr>
              <a:defRPr/>
            </a:lvl1pPr>
          </a:lstStyle>
          <a:p>
            <a:pPr>
              <a:defRPr/>
            </a:pPr>
            <a:endParaRPr lang="en-US" altLang="zh-CN"/>
          </a:p>
        </p:txBody>
      </p:sp>
      <p:sp>
        <p:nvSpPr>
          <p:cNvPr id="8" name="Slide Number Placeholder 5">
            <a:extLst>
              <a:ext uri="{FF2B5EF4-FFF2-40B4-BE49-F238E27FC236}">
                <a16:creationId xmlns:a16="http://schemas.microsoft.com/office/drawing/2014/main" id="{640FFBBC-5429-406A-B934-B38DCB686CD8}"/>
              </a:ext>
            </a:extLst>
          </p:cNvPr>
          <p:cNvSpPr>
            <a:spLocks noGrp="1"/>
          </p:cNvSpPr>
          <p:nvPr>
            <p:ph type="sldNum" sz="quarter" idx="12"/>
          </p:nvPr>
        </p:nvSpPr>
        <p:spPr/>
        <p:txBody>
          <a:bodyPr/>
          <a:lstStyle>
            <a:lvl1pPr>
              <a:defRPr/>
            </a:lvl1pPr>
          </a:lstStyle>
          <a:p>
            <a:pPr>
              <a:defRPr/>
            </a:pPr>
            <a:fld id="{C2316981-2639-4549-B58A-2FB16007EC78}" type="slidenum">
              <a:rPr lang="en-US" altLang="zh-CN"/>
              <a:pPr>
                <a:defRPr/>
              </a:pPr>
              <a:t>‹#›</a:t>
            </a:fld>
            <a:endParaRPr lang="en-US" altLang="zh-CN"/>
          </a:p>
        </p:txBody>
      </p:sp>
    </p:spTree>
    <p:extLst>
      <p:ext uri="{BB962C8B-B14F-4D97-AF65-F5344CB8AC3E}">
        <p14:creationId xmlns:p14="http://schemas.microsoft.com/office/powerpoint/2010/main" val="2775780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E48DFAE-E7CB-4330-AFF1-1DAD3A3224C5}"/>
              </a:ext>
            </a:extLst>
          </p:cNvPr>
          <p:cNvSpPr/>
          <p:nvPr userDrawn="1"/>
        </p:nvSpPr>
        <p:spPr>
          <a:xfrm>
            <a:off x="0" y="365125"/>
            <a:ext cx="9144000" cy="777875"/>
          </a:xfrm>
          <a:prstGeom prst="rect">
            <a:avLst/>
          </a:prstGeom>
          <a:gradFill flip="none" rotWithShape="1">
            <a:gsLst>
              <a:gs pos="0">
                <a:schemeClr val="accent6">
                  <a:lumMod val="50000"/>
                </a:schemeClr>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Title 1"/>
          <p:cNvSpPr>
            <a:spLocks noGrp="1"/>
          </p:cNvSpPr>
          <p:nvPr>
            <p:ph type="title"/>
          </p:nvPr>
        </p:nvSpPr>
        <p:spPr>
          <a:xfrm>
            <a:off x="629841" y="365126"/>
            <a:ext cx="7886700" cy="769193"/>
          </a:xfrm>
        </p:spPr>
        <p:txBody>
          <a:bodyPr/>
          <a:lstStyle/>
          <a:p>
            <a:r>
              <a:rPr lang="en-US"/>
              <a:t>Click to edit Master title style</a:t>
            </a:r>
          </a:p>
        </p:txBody>
      </p:sp>
      <p:sp>
        <p:nvSpPr>
          <p:cNvPr id="3" name="Text Placeholder 2"/>
          <p:cNvSpPr>
            <a:spLocks noGrp="1"/>
          </p:cNvSpPr>
          <p:nvPr>
            <p:ph type="body" idx="1"/>
          </p:nvPr>
        </p:nvSpPr>
        <p:spPr>
          <a:xfrm>
            <a:off x="629842" y="1371600"/>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286000"/>
            <a:ext cx="3868340" cy="39036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371600"/>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286000"/>
            <a:ext cx="3887391" cy="3903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43A4A8BC-686C-4AF1-BA29-5AE40B0EDBB3}"/>
              </a:ext>
            </a:extLst>
          </p:cNvPr>
          <p:cNvSpPr>
            <a:spLocks noGrp="1"/>
          </p:cNvSpPr>
          <p:nvPr>
            <p:ph type="dt" sz="half" idx="10"/>
          </p:nvPr>
        </p:nvSpPr>
        <p:spPr/>
        <p:txBody>
          <a:bodyPr/>
          <a:lstStyle>
            <a:lvl1pPr>
              <a:defRPr/>
            </a:lvl1pPr>
          </a:lstStyle>
          <a:p>
            <a:pPr>
              <a:defRPr/>
            </a:pPr>
            <a:endParaRPr lang="en-US" altLang="zh-CN"/>
          </a:p>
        </p:txBody>
      </p:sp>
      <p:sp>
        <p:nvSpPr>
          <p:cNvPr id="9" name="Footer Placeholder 4">
            <a:extLst>
              <a:ext uri="{FF2B5EF4-FFF2-40B4-BE49-F238E27FC236}">
                <a16:creationId xmlns:a16="http://schemas.microsoft.com/office/drawing/2014/main" id="{727BC5C1-CCEE-40A6-9610-A762B97E87D2}"/>
              </a:ext>
            </a:extLst>
          </p:cNvPr>
          <p:cNvSpPr>
            <a:spLocks noGrp="1"/>
          </p:cNvSpPr>
          <p:nvPr>
            <p:ph type="ftr" sz="quarter" idx="11"/>
          </p:nvPr>
        </p:nvSpPr>
        <p:spPr/>
        <p:txBody>
          <a:bodyPr/>
          <a:lstStyle>
            <a:lvl1pPr>
              <a:defRPr/>
            </a:lvl1pPr>
          </a:lstStyle>
          <a:p>
            <a:pPr>
              <a:defRPr/>
            </a:pPr>
            <a:endParaRPr lang="en-US" altLang="zh-CN"/>
          </a:p>
        </p:txBody>
      </p:sp>
      <p:sp>
        <p:nvSpPr>
          <p:cNvPr id="10" name="Slide Number Placeholder 5">
            <a:extLst>
              <a:ext uri="{FF2B5EF4-FFF2-40B4-BE49-F238E27FC236}">
                <a16:creationId xmlns:a16="http://schemas.microsoft.com/office/drawing/2014/main" id="{8DB25A56-577D-4E8B-BB70-5C656AEB6060}"/>
              </a:ext>
            </a:extLst>
          </p:cNvPr>
          <p:cNvSpPr>
            <a:spLocks noGrp="1"/>
          </p:cNvSpPr>
          <p:nvPr>
            <p:ph type="sldNum" sz="quarter" idx="12"/>
          </p:nvPr>
        </p:nvSpPr>
        <p:spPr/>
        <p:txBody>
          <a:bodyPr/>
          <a:lstStyle>
            <a:lvl1pPr>
              <a:defRPr/>
            </a:lvl1pPr>
          </a:lstStyle>
          <a:p>
            <a:pPr>
              <a:defRPr/>
            </a:pPr>
            <a:fld id="{FE7E685C-3B2B-4CE3-B0FE-7F6013C39D9F}" type="slidenum">
              <a:rPr lang="en-US" altLang="zh-CN"/>
              <a:pPr>
                <a:defRPr/>
              </a:pPr>
              <a:t>‹#›</a:t>
            </a:fld>
            <a:endParaRPr lang="en-US" altLang="zh-CN"/>
          </a:p>
        </p:txBody>
      </p:sp>
    </p:spTree>
    <p:extLst>
      <p:ext uri="{BB962C8B-B14F-4D97-AF65-F5344CB8AC3E}">
        <p14:creationId xmlns:p14="http://schemas.microsoft.com/office/powerpoint/2010/main" val="4273199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DE68B1E3-94B2-469E-8A82-4B39ACFF4796}"/>
              </a:ext>
            </a:extLst>
          </p:cNvPr>
          <p:cNvSpPr/>
          <p:nvPr userDrawn="1"/>
        </p:nvSpPr>
        <p:spPr>
          <a:xfrm>
            <a:off x="0" y="365125"/>
            <a:ext cx="9144000" cy="777875"/>
          </a:xfrm>
          <a:prstGeom prst="rect">
            <a:avLst/>
          </a:prstGeom>
          <a:gradFill flip="none" rotWithShape="1">
            <a:gsLst>
              <a:gs pos="0">
                <a:schemeClr val="accent6">
                  <a:lumMod val="50000"/>
                </a:schemeClr>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EF8AC9D2-7F6A-4009-A9C2-1993909F8565}"/>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D2B66259-4D31-4E0C-8E83-EFB90315BE95}"/>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CFE5AAAA-797B-4A0D-B5FD-04FD6F814BC9}"/>
              </a:ext>
            </a:extLst>
          </p:cNvPr>
          <p:cNvSpPr>
            <a:spLocks noGrp="1"/>
          </p:cNvSpPr>
          <p:nvPr>
            <p:ph type="sldNum" sz="quarter" idx="12"/>
          </p:nvPr>
        </p:nvSpPr>
        <p:spPr/>
        <p:txBody>
          <a:bodyPr/>
          <a:lstStyle>
            <a:lvl1pPr>
              <a:defRPr/>
            </a:lvl1pPr>
          </a:lstStyle>
          <a:p>
            <a:pPr>
              <a:defRPr/>
            </a:pPr>
            <a:fld id="{582CFCD7-32E7-4C96-A4E6-265A2679D6CC}" type="slidenum">
              <a:rPr lang="en-US" altLang="zh-CN"/>
              <a:pPr>
                <a:defRPr/>
              </a:pPr>
              <a:t>‹#›</a:t>
            </a:fld>
            <a:endParaRPr lang="en-US" altLang="zh-CN"/>
          </a:p>
        </p:txBody>
      </p:sp>
    </p:spTree>
    <p:extLst>
      <p:ext uri="{BB962C8B-B14F-4D97-AF65-F5344CB8AC3E}">
        <p14:creationId xmlns:p14="http://schemas.microsoft.com/office/powerpoint/2010/main" val="3350906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0C4542F-DC48-443B-8B02-99C8EB29776E}"/>
              </a:ext>
            </a:extLst>
          </p:cNvPr>
          <p:cNvSpPr>
            <a:spLocks noGrp="1"/>
          </p:cNvSpPr>
          <p:nvPr>
            <p:ph type="dt" sz="half" idx="10"/>
          </p:nvPr>
        </p:nvSpPr>
        <p:spPr/>
        <p:txBody>
          <a:bodyPr/>
          <a:lstStyle>
            <a:lvl1pPr>
              <a:defRPr/>
            </a:lvl1pPr>
          </a:lstStyle>
          <a:p>
            <a:pPr>
              <a:defRPr/>
            </a:pPr>
            <a:endParaRPr lang="en-US" altLang="zh-CN"/>
          </a:p>
        </p:txBody>
      </p:sp>
      <p:sp>
        <p:nvSpPr>
          <p:cNvPr id="3" name="Footer Placeholder 4">
            <a:extLst>
              <a:ext uri="{FF2B5EF4-FFF2-40B4-BE49-F238E27FC236}">
                <a16:creationId xmlns:a16="http://schemas.microsoft.com/office/drawing/2014/main" id="{12E1FC69-2EB3-448D-A01F-375C3AC7D0EF}"/>
              </a:ext>
            </a:extLst>
          </p:cNvPr>
          <p:cNvSpPr>
            <a:spLocks noGrp="1"/>
          </p:cNvSpPr>
          <p:nvPr>
            <p:ph type="ftr" sz="quarter" idx="11"/>
          </p:nvPr>
        </p:nvSpPr>
        <p:spPr/>
        <p:txBody>
          <a:bodyPr/>
          <a:lstStyle>
            <a:lvl1pPr>
              <a:defRPr/>
            </a:lvl1pPr>
          </a:lstStyle>
          <a:p>
            <a:pPr>
              <a:defRPr/>
            </a:pPr>
            <a:endParaRPr lang="en-US" altLang="zh-CN"/>
          </a:p>
        </p:txBody>
      </p:sp>
      <p:sp>
        <p:nvSpPr>
          <p:cNvPr id="4" name="Slide Number Placeholder 5">
            <a:extLst>
              <a:ext uri="{FF2B5EF4-FFF2-40B4-BE49-F238E27FC236}">
                <a16:creationId xmlns:a16="http://schemas.microsoft.com/office/drawing/2014/main" id="{4E5F3305-4343-448C-A064-2D0BA9383DF6}"/>
              </a:ext>
            </a:extLst>
          </p:cNvPr>
          <p:cNvSpPr>
            <a:spLocks noGrp="1"/>
          </p:cNvSpPr>
          <p:nvPr>
            <p:ph type="sldNum" sz="quarter" idx="12"/>
          </p:nvPr>
        </p:nvSpPr>
        <p:spPr/>
        <p:txBody>
          <a:bodyPr/>
          <a:lstStyle>
            <a:lvl1pPr>
              <a:defRPr/>
            </a:lvl1pPr>
          </a:lstStyle>
          <a:p>
            <a:pPr>
              <a:defRPr/>
            </a:pPr>
            <a:fld id="{0D6828EC-6C83-496A-B2CD-7C2F6FE78CB9}" type="slidenum">
              <a:rPr lang="en-US" altLang="zh-CN"/>
              <a:pPr>
                <a:defRPr/>
              </a:pPr>
              <a:t>‹#›</a:t>
            </a:fld>
            <a:endParaRPr lang="en-US" altLang="zh-CN"/>
          </a:p>
        </p:txBody>
      </p:sp>
    </p:spTree>
    <p:extLst>
      <p:ext uri="{BB962C8B-B14F-4D97-AF65-F5344CB8AC3E}">
        <p14:creationId xmlns:p14="http://schemas.microsoft.com/office/powerpoint/2010/main" val="81496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026178C2-C07E-42E9-B504-7AE380A979BB}"/>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C29930CE-7A30-40A0-803D-8B551D96763A}"/>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FFF7A82F-53DB-4477-AD78-5C0FC2CCAC89}"/>
              </a:ext>
            </a:extLst>
          </p:cNvPr>
          <p:cNvSpPr>
            <a:spLocks noGrp="1"/>
          </p:cNvSpPr>
          <p:nvPr>
            <p:ph type="sldNum" sz="quarter" idx="12"/>
          </p:nvPr>
        </p:nvSpPr>
        <p:spPr/>
        <p:txBody>
          <a:bodyPr/>
          <a:lstStyle>
            <a:lvl1pPr>
              <a:defRPr/>
            </a:lvl1pPr>
          </a:lstStyle>
          <a:p>
            <a:pPr>
              <a:defRPr/>
            </a:pPr>
            <a:fld id="{CFB29F86-D67D-4552-AC15-7C88D0AB6D2C}" type="slidenum">
              <a:rPr lang="en-US" altLang="zh-CN"/>
              <a:pPr>
                <a:defRPr/>
              </a:pPr>
              <a:t>‹#›</a:t>
            </a:fld>
            <a:endParaRPr lang="en-US" altLang="zh-CN"/>
          </a:p>
        </p:txBody>
      </p:sp>
    </p:spTree>
    <p:extLst>
      <p:ext uri="{BB962C8B-B14F-4D97-AF65-F5344CB8AC3E}">
        <p14:creationId xmlns:p14="http://schemas.microsoft.com/office/powerpoint/2010/main" val="2625435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F9DDCC4B-B308-4F09-BE3C-8E17FB6C29F9}"/>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C5BEBF11-E1D1-45FD-9EEF-155258914B66}"/>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5264E990-5658-46F1-820D-E8A31FE5EA07}"/>
              </a:ext>
            </a:extLst>
          </p:cNvPr>
          <p:cNvSpPr>
            <a:spLocks noGrp="1"/>
          </p:cNvSpPr>
          <p:nvPr>
            <p:ph type="sldNum" sz="quarter" idx="12"/>
          </p:nvPr>
        </p:nvSpPr>
        <p:spPr/>
        <p:txBody>
          <a:bodyPr/>
          <a:lstStyle>
            <a:lvl1pPr>
              <a:defRPr/>
            </a:lvl1pPr>
          </a:lstStyle>
          <a:p>
            <a:pPr>
              <a:defRPr/>
            </a:pPr>
            <a:fld id="{8540E703-371B-4216-8887-C4F62FF6D375}" type="slidenum">
              <a:rPr lang="en-US" altLang="zh-CN"/>
              <a:pPr>
                <a:defRPr/>
              </a:pPr>
              <a:t>‹#›</a:t>
            </a:fld>
            <a:endParaRPr lang="en-US" altLang="zh-CN"/>
          </a:p>
        </p:txBody>
      </p:sp>
    </p:spTree>
    <p:extLst>
      <p:ext uri="{BB962C8B-B14F-4D97-AF65-F5344CB8AC3E}">
        <p14:creationId xmlns:p14="http://schemas.microsoft.com/office/powerpoint/2010/main" val="3804618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8D1C5F8-BB25-49FC-8386-1E6FDF9D0A84}"/>
              </a:ext>
            </a:extLst>
          </p:cNvPr>
          <p:cNvSpPr>
            <a:spLocks noGrp="1"/>
          </p:cNvSpPr>
          <p:nvPr>
            <p:ph type="title"/>
          </p:nvPr>
        </p:nvSpPr>
        <p:spPr bwMode="auto">
          <a:xfrm>
            <a:off x="628650" y="365125"/>
            <a:ext cx="78867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D23E951-0623-4217-AC4F-F2876782EB20}"/>
              </a:ext>
            </a:extLst>
          </p:cNvPr>
          <p:cNvSpPr>
            <a:spLocks noGrp="1"/>
          </p:cNvSpPr>
          <p:nvPr>
            <p:ph type="body" idx="1"/>
          </p:nvPr>
        </p:nvSpPr>
        <p:spPr bwMode="auto">
          <a:xfrm>
            <a:off x="628650" y="1219200"/>
            <a:ext cx="7886700" cy="495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E5094FC-2F44-48F4-98C9-018D4462E796}"/>
              </a:ext>
            </a:extLst>
          </p:cNvPr>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a:defRPr sz="900">
                <a:solidFill>
                  <a:srgbClr val="898989"/>
                </a:solidFill>
              </a:defRPr>
            </a:lvl1pPr>
          </a:lstStyle>
          <a:p>
            <a:pPr>
              <a:defRPr/>
            </a:pPr>
            <a:endParaRPr lang="en-US" altLang="zh-CN"/>
          </a:p>
        </p:txBody>
      </p:sp>
      <p:sp>
        <p:nvSpPr>
          <p:cNvPr id="5" name="Footer Placeholder 4">
            <a:extLst>
              <a:ext uri="{FF2B5EF4-FFF2-40B4-BE49-F238E27FC236}">
                <a16:creationId xmlns:a16="http://schemas.microsoft.com/office/drawing/2014/main" id="{0C2A8526-DFFB-4E4B-AD04-ECBE74ED1BEE}"/>
              </a:ext>
            </a:extLst>
          </p:cNvPr>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898989"/>
                </a:solidFill>
              </a:defRPr>
            </a:lvl1pPr>
          </a:lstStyle>
          <a:p>
            <a:pPr>
              <a:defRPr/>
            </a:pPr>
            <a:endParaRPr lang="en-US" altLang="zh-CN"/>
          </a:p>
        </p:txBody>
      </p:sp>
      <p:sp>
        <p:nvSpPr>
          <p:cNvPr id="6" name="Slide Number Placeholder 5">
            <a:extLst>
              <a:ext uri="{FF2B5EF4-FFF2-40B4-BE49-F238E27FC236}">
                <a16:creationId xmlns:a16="http://schemas.microsoft.com/office/drawing/2014/main" id="{5BE523E1-E767-4D3D-A504-6D8EF3F7D427}"/>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a:defRPr/>
            </a:pPr>
            <a:fld id="{E5207059-5B40-4F2F-AF2D-A09F48A6CAFA}"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8241" r:id="rId1"/>
    <p:sldLayoutId id="2147488247" r:id="rId2"/>
    <p:sldLayoutId id="2147488242" r:id="rId3"/>
    <p:sldLayoutId id="2147488248" r:id="rId4"/>
    <p:sldLayoutId id="2147488249" r:id="rId5"/>
    <p:sldLayoutId id="2147488250" r:id="rId6"/>
    <p:sldLayoutId id="2147488243" r:id="rId7"/>
    <p:sldLayoutId id="2147488244" r:id="rId8"/>
    <p:sldLayoutId id="2147488245" r:id="rId9"/>
    <p:sldLayoutId id="2147488251" r:id="rId10"/>
    <p:sldLayoutId id="2147488246" r:id="rId11"/>
    <p:sldLayoutId id="2147488253" r:id="rId12"/>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SimSun" panose="02010600030101010101" pitchFamily="2" charset="-122"/>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9pPr>
    </p:titleStyle>
    <p:bodyStyle>
      <a:lvl1pPr marL="171450" indent="-171450" algn="l" defTabSz="685800" rtl="0" eaLnBrk="0" fontAlgn="base" hangingPunct="0">
        <a:spcBef>
          <a:spcPts val="75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SimSun" panose="02010600030101010101" pitchFamily="2" charset="-122"/>
          <a:cs typeface="Times New Roman" panose="02020603050405020304" pitchFamily="18" charset="0"/>
        </a:defRPr>
      </a:lvl1pPr>
      <a:lvl2pPr marL="514350" indent="-171450" algn="l" defTabSz="685800" rtl="0" eaLnBrk="0" fontAlgn="base" hangingPunct="0">
        <a:spcBef>
          <a:spcPts val="375"/>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2pPr>
      <a:lvl3pPr marL="857250" indent="-171450" algn="l" defTabSz="685800" rtl="0" eaLnBrk="0" fontAlgn="base" hangingPunct="0">
        <a:spcBef>
          <a:spcPts val="375"/>
        </a:spcBef>
        <a:spcAft>
          <a:spcPct val="0"/>
        </a:spcAft>
        <a:buFont typeface="Arial" panose="020B0604020202020204" pitchFamily="34" charset="0"/>
        <a:buChar char="•"/>
        <a:defRPr sz="1500" kern="1200">
          <a:solidFill>
            <a:schemeClr val="tx1"/>
          </a:solidFill>
          <a:latin typeface="+mn-lt"/>
          <a:ea typeface="SimSun" panose="02010600030101010101" pitchFamily="2" charset="-122"/>
          <a:cs typeface="+mn-cs"/>
        </a:defRPr>
      </a:lvl3pPr>
      <a:lvl4pPr marL="1200150" indent="-171450" algn="l" defTabSz="685800" rtl="0" eaLnBrk="0" fontAlgn="base" hangingPunct="0">
        <a:spcBef>
          <a:spcPts val="375"/>
        </a:spcBef>
        <a:spcAft>
          <a:spcPct val="0"/>
        </a:spcAft>
        <a:buFont typeface="Arial" panose="020B0604020202020204" pitchFamily="34" charset="0"/>
        <a:buChar char="•"/>
        <a:defRPr sz="1300" kern="1200">
          <a:solidFill>
            <a:schemeClr val="tx1"/>
          </a:solidFill>
          <a:latin typeface="+mn-lt"/>
          <a:ea typeface="SimSun" panose="02010600030101010101" pitchFamily="2" charset="-122"/>
          <a:cs typeface="+mn-cs"/>
        </a:defRPr>
      </a:lvl4pPr>
      <a:lvl5pPr marL="1543050" indent="-171450" algn="l" defTabSz="685800" rtl="0" eaLnBrk="0" fontAlgn="base" hangingPunct="0">
        <a:spcBef>
          <a:spcPts val="375"/>
        </a:spcBef>
        <a:spcAft>
          <a:spcPct val="0"/>
        </a:spcAft>
        <a:buFont typeface="Arial" panose="020B0604020202020204" pitchFamily="34" charset="0"/>
        <a:buChar char="•"/>
        <a:defRPr sz="1300" kern="1200">
          <a:solidFill>
            <a:schemeClr val="tx1"/>
          </a:solidFill>
          <a:latin typeface="+mn-lt"/>
          <a:ea typeface="SimSun" panose="02010600030101010101" pitchFamily="2"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w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emf"/></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0.emf"/></Relationships>
</file>

<file path=ppt/slides/_rels/slide5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8.emf"/></Relationships>
</file>

<file path=ppt/slides/_rels/slide6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6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2"/>
          <p:cNvSpPr txBox="1">
            <a:spLocks noChangeArrowheads="1"/>
          </p:cNvSpPr>
          <p:nvPr/>
        </p:nvSpPr>
        <p:spPr bwMode="auto">
          <a:xfrm>
            <a:off x="-76200" y="2133600"/>
            <a:ext cx="9144000" cy="1646238"/>
          </a:xfrm>
          <a:prstGeom prst="rect">
            <a:avLst/>
          </a:prstGeom>
          <a:noFill/>
          <a:ln w="9525">
            <a:noFill/>
            <a:miter lim="800000"/>
            <a:headEnd/>
            <a:tailEnd/>
          </a:ln>
        </p:spPr>
        <p:txBody>
          <a:bodyPr anchor="b"/>
          <a:lstStyle/>
          <a:p>
            <a:pPr algn="ctr" eaLnBrk="1" hangingPunct="1">
              <a:spcBef>
                <a:spcPct val="50000"/>
              </a:spcBef>
            </a:pPr>
            <a:endParaRPr lang="en-US" altLang="zh-CN" sz="6000" dirty="0">
              <a:solidFill>
                <a:schemeClr val="tx2"/>
              </a:solidFill>
              <a:ea typeface="宋体" pitchFamily="2" charset="-122"/>
            </a:endParaRPr>
          </a:p>
          <a:p>
            <a:pPr algn="ctr" eaLnBrk="1" hangingPunct="1">
              <a:spcBef>
                <a:spcPct val="50000"/>
              </a:spcBef>
            </a:pPr>
            <a:endParaRPr lang="en-US" altLang="zh-CN" sz="6000" dirty="0">
              <a:solidFill>
                <a:schemeClr val="tx2"/>
              </a:solidFill>
              <a:ea typeface="宋体" pitchFamily="2" charset="-122"/>
            </a:endParaRPr>
          </a:p>
          <a:p>
            <a:pPr algn="ctr" eaLnBrk="1" hangingPunct="1">
              <a:spcBef>
                <a:spcPct val="50000"/>
              </a:spcBef>
            </a:pPr>
            <a:r>
              <a:rPr lang="en-US" altLang="zh-CN" sz="6000" dirty="0">
                <a:ea typeface="宋体" pitchFamily="2" charset="-122"/>
              </a:rPr>
              <a:t>Photovoltaic </a:t>
            </a:r>
            <a:r>
              <a:rPr lang="zh-CN" altLang="en-US" sz="6000" dirty="0">
                <a:ea typeface="宋体" pitchFamily="2" charset="-122"/>
              </a:rPr>
              <a:t> </a:t>
            </a:r>
            <a:r>
              <a:rPr lang="en-US" altLang="zh-CN" sz="6000" dirty="0">
                <a:ea typeface="宋体" pitchFamily="2" charset="-122"/>
              </a:rPr>
              <a:t>- 2</a:t>
            </a:r>
            <a:endParaRPr lang="en-US" altLang="en-US" sz="6000" dirty="0">
              <a:ea typeface="宋体" pitchFamily="2" charset="-122"/>
            </a:endParaRPr>
          </a:p>
        </p:txBody>
      </p:sp>
      <p:sp>
        <p:nvSpPr>
          <p:cNvPr id="2052" name="Rectangle 12"/>
          <p:cNvSpPr txBox="1">
            <a:spLocks noChangeArrowheads="1"/>
          </p:cNvSpPr>
          <p:nvPr/>
        </p:nvSpPr>
        <p:spPr bwMode="auto">
          <a:xfrm>
            <a:off x="-76200" y="639762"/>
            <a:ext cx="9144000" cy="1646238"/>
          </a:xfrm>
          <a:prstGeom prst="rect">
            <a:avLst/>
          </a:prstGeom>
          <a:noFill/>
          <a:ln w="9525">
            <a:noFill/>
            <a:miter lim="800000"/>
            <a:headEnd/>
            <a:tailEnd/>
          </a:ln>
        </p:spPr>
        <p:txBody>
          <a:bodyPr anchor="b"/>
          <a:lstStyle/>
          <a:p>
            <a:pPr algn="ctr" eaLnBrk="1" hangingPunct="1">
              <a:spcBef>
                <a:spcPct val="50000"/>
              </a:spcBef>
            </a:pPr>
            <a:endParaRPr lang="en-US" altLang="zh-CN" sz="6000">
              <a:solidFill>
                <a:schemeClr val="tx2"/>
              </a:solidFill>
              <a:ea typeface="宋体" pitchFamily="2" charset="-122"/>
            </a:endParaRPr>
          </a:p>
          <a:p>
            <a:pPr algn="ctr" eaLnBrk="1" hangingPunct="1">
              <a:spcBef>
                <a:spcPct val="50000"/>
              </a:spcBef>
            </a:pPr>
            <a:endParaRPr lang="en-US" altLang="zh-CN" sz="6000">
              <a:solidFill>
                <a:schemeClr val="tx2"/>
              </a:solidFill>
              <a:ea typeface="宋体" pitchFamily="2" charset="-122"/>
            </a:endParaRPr>
          </a:p>
          <a:p>
            <a:pPr algn="ctr" eaLnBrk="1" hangingPunct="1">
              <a:spcBef>
                <a:spcPct val="50000"/>
              </a:spcBef>
            </a:pPr>
            <a:r>
              <a:rPr lang="en-US" altLang="zh-CN" sz="6000">
                <a:ea typeface="宋体" pitchFamily="2" charset="-122"/>
              </a:rPr>
              <a:t>Chapter 6</a:t>
            </a:r>
            <a:endParaRPr lang="en-US" altLang="en-US" sz="6000">
              <a:ea typeface="宋体" pitchFamily="2"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ＭＳ Ｐゴシック" pitchFamily="34" charset="-128"/>
              </a:rPr>
              <a:t>Interfacing with the Utility – feed-in tariffs</a:t>
            </a:r>
            <a:endParaRPr lang="en-US" dirty="0"/>
          </a:p>
        </p:txBody>
      </p:sp>
      <p:sp>
        <p:nvSpPr>
          <p:cNvPr id="3" name="Content Placeholder 2"/>
          <p:cNvSpPr>
            <a:spLocks noGrp="1"/>
          </p:cNvSpPr>
          <p:nvPr>
            <p:ph idx="1"/>
          </p:nvPr>
        </p:nvSpPr>
        <p:spPr>
          <a:xfrm>
            <a:off x="628650" y="1524000"/>
            <a:ext cx="7886700" cy="765175"/>
          </a:xfrm>
        </p:spPr>
        <p:txBody>
          <a:bodyPr/>
          <a:lstStyle/>
          <a:p>
            <a:r>
              <a:rPr lang="en-US" dirty="0"/>
              <a:t>Two-meter system</a:t>
            </a:r>
          </a:p>
        </p:txBody>
      </p:sp>
      <p:pic>
        <p:nvPicPr>
          <p:cNvPr id="160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997" y="1908175"/>
            <a:ext cx="8220075"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62000" y="5489575"/>
            <a:ext cx="8140818" cy="707886"/>
          </a:xfrm>
          <a:prstGeom prst="rect">
            <a:avLst/>
          </a:prstGeom>
          <a:noFill/>
        </p:spPr>
        <p:txBody>
          <a:bodyPr wrap="none" rtlCol="0">
            <a:spAutoFit/>
          </a:bodyPr>
          <a:lstStyle/>
          <a:p>
            <a:r>
              <a:rPr lang="en-US" sz="2000" dirty="0"/>
              <a:t>A two-meter system allows a </a:t>
            </a:r>
            <a:r>
              <a:rPr lang="en-US" sz="2000" dirty="0">
                <a:solidFill>
                  <a:srgbClr val="FF0000"/>
                </a:solidFill>
              </a:rPr>
              <a:t>feed-in tariff </a:t>
            </a:r>
            <a:r>
              <a:rPr lang="en-US" sz="2000" dirty="0"/>
              <a:t>to provide separate rates for power</a:t>
            </a:r>
          </a:p>
          <a:p>
            <a:r>
              <a:rPr lang="en-US" sz="2000" dirty="0"/>
              <a:t>generated by PVs and power used by customers.</a:t>
            </a:r>
          </a:p>
        </p:txBody>
      </p:sp>
      <p:sp>
        <p:nvSpPr>
          <p:cNvPr id="5" name="灯片编号占位符 4">
            <a:extLst>
              <a:ext uri="{FF2B5EF4-FFF2-40B4-BE49-F238E27FC236}">
                <a16:creationId xmlns:a16="http://schemas.microsoft.com/office/drawing/2014/main" id="{3AB26983-555D-45AA-9008-638C563CAD37}"/>
              </a:ext>
            </a:extLst>
          </p:cNvPr>
          <p:cNvSpPr>
            <a:spLocks noGrp="1"/>
          </p:cNvSpPr>
          <p:nvPr>
            <p:ph type="sldNum" sz="quarter" idx="12"/>
          </p:nvPr>
        </p:nvSpPr>
        <p:spPr/>
        <p:txBody>
          <a:bodyPr/>
          <a:lstStyle/>
          <a:p>
            <a:pPr>
              <a:defRPr/>
            </a:pPr>
            <a:fld id="{A5A7C52C-B8D8-46AC-9434-6888604DA894}" type="slidenum">
              <a:rPr lang="en-US" altLang="zh-CN" smtClean="0"/>
              <a:pPr>
                <a:defRPr/>
              </a:pPr>
              <a:t>10</a:t>
            </a:fld>
            <a:endParaRPr lang="en-US" altLang="zh-CN"/>
          </a:p>
        </p:txBody>
      </p:sp>
    </p:spTree>
    <p:extLst>
      <p:ext uri="{BB962C8B-B14F-4D97-AF65-F5344CB8AC3E}">
        <p14:creationId xmlns:p14="http://schemas.microsoft.com/office/powerpoint/2010/main" val="1330899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EACD46-C6CB-4B0E-B493-9F4AA368ADBF}"/>
              </a:ext>
            </a:extLst>
          </p:cNvPr>
          <p:cNvSpPr>
            <a:spLocks noGrp="1"/>
          </p:cNvSpPr>
          <p:nvPr>
            <p:ph type="title"/>
          </p:nvPr>
        </p:nvSpPr>
        <p:spPr/>
        <p:txBody>
          <a:bodyPr/>
          <a:lstStyle/>
          <a:p>
            <a:r>
              <a:rPr lang="en-US" altLang="zh-CN" dirty="0"/>
              <a:t>Predicting performance</a:t>
            </a:r>
            <a:endParaRPr lang="zh-CN" altLang="en-US" dirty="0"/>
          </a:p>
        </p:txBody>
      </p:sp>
      <p:sp>
        <p:nvSpPr>
          <p:cNvPr id="3" name="内容占位符 2">
            <a:extLst>
              <a:ext uri="{FF2B5EF4-FFF2-40B4-BE49-F238E27FC236}">
                <a16:creationId xmlns:a16="http://schemas.microsoft.com/office/drawing/2014/main" id="{93602253-DED9-4C7B-99D0-70BA663519CC}"/>
              </a:ext>
            </a:extLst>
          </p:cNvPr>
          <p:cNvSpPr>
            <a:spLocks noGrp="1"/>
          </p:cNvSpPr>
          <p:nvPr>
            <p:ph idx="1"/>
          </p:nvPr>
        </p:nvSpPr>
        <p:spPr/>
        <p:txBody>
          <a:bodyPr/>
          <a:lstStyle/>
          <a:p>
            <a:r>
              <a:rPr lang="en-US" altLang="zh-CN" dirty="0"/>
              <a:t>PV modules are rated under standard test conditions (STCs):</a:t>
            </a:r>
          </a:p>
          <a:p>
            <a:pPr lvl="1"/>
            <a:r>
              <a:rPr lang="en-US" altLang="zh-CN" dirty="0"/>
              <a:t>a solar irradiance of 1 kW/m^2 (called “1-sun”)</a:t>
            </a:r>
          </a:p>
          <a:p>
            <a:pPr lvl="1"/>
            <a:r>
              <a:rPr lang="en-US" altLang="zh-CN" dirty="0"/>
              <a:t>a cell temperature of 25 deg C</a:t>
            </a:r>
          </a:p>
          <a:p>
            <a:pPr lvl="1"/>
            <a:r>
              <a:rPr lang="en-US" altLang="zh-CN" dirty="0"/>
              <a:t>an air mass ratio of 1.5 (AM1.5). </a:t>
            </a:r>
          </a:p>
          <a:p>
            <a:pPr lvl="1"/>
            <a:endParaRPr lang="en-US" altLang="zh-CN" dirty="0"/>
          </a:p>
          <a:p>
            <a:r>
              <a:rPr lang="en-US" altLang="zh-CN" dirty="0"/>
              <a:t>Under these laboratory conditions, module outputs are thus often referred to as “watts STC” or just “peak watts” (Wp).</a:t>
            </a:r>
          </a:p>
          <a:p>
            <a:r>
              <a:rPr lang="en-US" altLang="zh-CN" dirty="0"/>
              <a:t>In</a:t>
            </a:r>
            <a:r>
              <a:rPr lang="zh-CN" altLang="en-US" dirty="0"/>
              <a:t> </a:t>
            </a:r>
            <a:r>
              <a:rPr lang="en-US" altLang="zh-CN" dirty="0"/>
              <a:t>practice, modules are subject to very different conditions and their outputs will vary significantly from the STC rated power.</a:t>
            </a:r>
          </a:p>
        </p:txBody>
      </p:sp>
      <p:sp>
        <p:nvSpPr>
          <p:cNvPr id="4" name="灯片编号占位符 3">
            <a:extLst>
              <a:ext uri="{FF2B5EF4-FFF2-40B4-BE49-F238E27FC236}">
                <a16:creationId xmlns:a16="http://schemas.microsoft.com/office/drawing/2014/main" id="{B198C080-5CF9-430D-B6D7-FFFB1B8D6321}"/>
              </a:ext>
            </a:extLst>
          </p:cNvPr>
          <p:cNvSpPr>
            <a:spLocks noGrp="1"/>
          </p:cNvSpPr>
          <p:nvPr>
            <p:ph type="sldNum" sz="quarter" idx="12"/>
          </p:nvPr>
        </p:nvSpPr>
        <p:spPr/>
        <p:txBody>
          <a:bodyPr/>
          <a:lstStyle/>
          <a:p>
            <a:pPr>
              <a:defRPr/>
            </a:pPr>
            <a:fld id="{A5A7C52C-B8D8-46AC-9434-6888604DA894}" type="slidenum">
              <a:rPr lang="en-US" altLang="zh-CN" smtClean="0"/>
              <a:pPr>
                <a:defRPr/>
              </a:pPr>
              <a:t>11</a:t>
            </a:fld>
            <a:endParaRPr lang="en-US" altLang="zh-CN"/>
          </a:p>
        </p:txBody>
      </p:sp>
    </p:spTree>
    <p:extLst>
      <p:ext uri="{BB962C8B-B14F-4D97-AF65-F5344CB8AC3E}">
        <p14:creationId xmlns:p14="http://schemas.microsoft.com/office/powerpoint/2010/main" val="1403990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CC7E0D-0224-4C97-8723-D87B72C78FCC}"/>
              </a:ext>
            </a:extLst>
          </p:cNvPr>
          <p:cNvSpPr>
            <a:spLocks noGrp="1"/>
          </p:cNvSpPr>
          <p:nvPr>
            <p:ph type="title"/>
          </p:nvPr>
        </p:nvSpPr>
        <p:spPr/>
        <p:txBody>
          <a:bodyPr/>
          <a:lstStyle/>
          <a:p>
            <a:r>
              <a:rPr lang="en-US" altLang="zh-CN" dirty="0"/>
              <a:t>Non-temperature-Related PV Power Derating</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03B27EB9-D8E4-477F-BC9F-C9F176F45F3F}"/>
                  </a:ext>
                </a:extLst>
              </p:cNvPr>
              <p:cNvSpPr>
                <a:spLocks noGrp="1"/>
              </p:cNvSpPr>
              <p:nvPr>
                <p:ph idx="1"/>
              </p:nvPr>
            </p:nvSpPr>
            <p:spPr/>
            <p:txBody>
              <a:bodyPr/>
              <a:lstStyle/>
              <a:p>
                <a:pPr eaLnBrk="1" hangingPunct="1"/>
                <a:r>
                  <a:rPr lang="en-US" altLang="en-US" dirty="0">
                    <a:ea typeface="ＭＳ Ｐゴシック" pitchFamily="34" charset="-128"/>
                  </a:rPr>
                  <a:t>Estimate the AC output power under varying conditions, excluding temperature factors:</a:t>
                </a:r>
              </a:p>
              <a:p>
                <a:pPr eaLnBrk="1" hangingPunct="1"/>
                <a:endParaRPr lang="en-US" altLang="en-US" dirty="0">
                  <a:ea typeface="ＭＳ Ｐゴシック" pitchFamily="34" charset="-128"/>
                </a:endParaRPr>
              </a:p>
              <a:p>
                <a:pPr marL="0" indent="0" eaLnBrk="1" hangingPunct="1">
                  <a:buNone/>
                </a:pPr>
                <a14:m>
                  <m:oMathPara xmlns:m="http://schemas.openxmlformats.org/officeDocument/2006/math">
                    <m:oMathParaPr>
                      <m:jc m:val="centerGroup"/>
                    </m:oMathParaPr>
                    <m:oMath xmlns:m="http://schemas.openxmlformats.org/officeDocument/2006/math">
                      <m:sSub>
                        <m:sSubPr>
                          <m:ctrlPr>
                            <a:rPr lang="en-US" altLang="en-US" b="0" i="1" smtClean="0">
                              <a:latin typeface="Cambria Math" panose="02040503050406030204" pitchFamily="18" charset="0"/>
                              <a:ea typeface="ＭＳ Ｐゴシック" pitchFamily="34" charset="-128"/>
                            </a:rPr>
                          </m:ctrlPr>
                        </m:sSubPr>
                        <m:e>
                          <m:r>
                            <a:rPr lang="en-US" altLang="en-US" b="0" i="1" smtClean="0">
                              <a:latin typeface="Cambria Math" panose="02040503050406030204" pitchFamily="18" charset="0"/>
                              <a:ea typeface="ＭＳ Ｐゴシック" pitchFamily="34" charset="-128"/>
                            </a:rPr>
                            <m:t>𝑃</m:t>
                          </m:r>
                        </m:e>
                        <m:sub>
                          <m:r>
                            <a:rPr lang="en-US" altLang="en-US" b="0" i="1" smtClean="0">
                              <a:latin typeface="Cambria Math" panose="02040503050406030204" pitchFamily="18" charset="0"/>
                              <a:ea typeface="ＭＳ Ｐゴシック" pitchFamily="34" charset="-128"/>
                            </a:rPr>
                            <m:t>𝐴𝐶</m:t>
                          </m:r>
                        </m:sub>
                      </m:sSub>
                      <m:r>
                        <a:rPr lang="en-US" altLang="en-US" b="0" i="1" smtClean="0">
                          <a:latin typeface="Cambria Math" panose="02040503050406030204" pitchFamily="18" charset="0"/>
                          <a:ea typeface="ＭＳ Ｐゴシック" pitchFamily="34" charset="-128"/>
                        </a:rPr>
                        <m:t>=</m:t>
                      </m:r>
                      <m:sSub>
                        <m:sSubPr>
                          <m:ctrlPr>
                            <a:rPr lang="en-US" altLang="en-US" b="0" i="1" smtClean="0">
                              <a:latin typeface="Cambria Math" panose="02040503050406030204" pitchFamily="18" charset="0"/>
                              <a:ea typeface="ＭＳ Ｐゴシック" pitchFamily="34" charset="-128"/>
                            </a:rPr>
                          </m:ctrlPr>
                        </m:sSubPr>
                        <m:e>
                          <m:r>
                            <a:rPr lang="en-US" altLang="en-US" b="0" i="1" smtClean="0">
                              <a:latin typeface="Cambria Math" panose="02040503050406030204" pitchFamily="18" charset="0"/>
                              <a:ea typeface="ＭＳ Ｐゴシック" pitchFamily="34" charset="-128"/>
                            </a:rPr>
                            <m:t>𝑃</m:t>
                          </m:r>
                        </m:e>
                        <m:sub>
                          <m:r>
                            <a:rPr lang="en-US" altLang="en-US" b="0" i="1" smtClean="0">
                              <a:latin typeface="Cambria Math" panose="02040503050406030204" pitchFamily="18" charset="0"/>
                              <a:ea typeface="ＭＳ Ｐゴシック" pitchFamily="34" charset="-128"/>
                            </a:rPr>
                            <m:t>𝐷𝐶</m:t>
                          </m:r>
                          <m:r>
                            <a:rPr lang="en-US" altLang="en-US" b="0" i="1" smtClean="0">
                              <a:latin typeface="Cambria Math" panose="02040503050406030204" pitchFamily="18" charset="0"/>
                              <a:ea typeface="ＭＳ Ｐゴシック" pitchFamily="34" charset="-128"/>
                            </a:rPr>
                            <m:t>,</m:t>
                          </m:r>
                          <m:r>
                            <a:rPr lang="en-US" altLang="en-US" b="0" i="1" smtClean="0">
                              <a:latin typeface="Cambria Math" panose="02040503050406030204" pitchFamily="18" charset="0"/>
                              <a:ea typeface="ＭＳ Ｐゴシック" pitchFamily="34" charset="-128"/>
                            </a:rPr>
                            <m:t>𝑆𝑇𝐶</m:t>
                          </m:r>
                        </m:sub>
                      </m:sSub>
                      <m:r>
                        <a:rPr lang="en-US" altLang="en-US" b="0" i="1" smtClean="0">
                          <a:latin typeface="Cambria Math" panose="02040503050406030204" pitchFamily="18" charset="0"/>
                          <a:ea typeface="ＭＳ Ｐゴシック" pitchFamily="34" charset="-128"/>
                        </a:rPr>
                        <m:t>×</m:t>
                      </m:r>
                      <m:r>
                        <a:rPr lang="en-US" altLang="en-US" b="0" i="1" smtClean="0">
                          <a:latin typeface="Cambria Math" panose="02040503050406030204" pitchFamily="18" charset="0"/>
                          <a:ea typeface="ＭＳ Ｐゴシック" pitchFamily="34" charset="-128"/>
                        </a:rPr>
                        <m:t>𝐷𝑒𝑟𝑎𝑡𝑒</m:t>
                      </m:r>
                      <m:r>
                        <a:rPr lang="en-US" altLang="en-US" b="0" i="1" smtClean="0">
                          <a:latin typeface="Cambria Math" panose="02040503050406030204" pitchFamily="18" charset="0"/>
                          <a:ea typeface="ＭＳ Ｐゴシック" pitchFamily="34" charset="-128"/>
                        </a:rPr>
                        <m:t> </m:t>
                      </m:r>
                      <m:r>
                        <a:rPr lang="en-US" altLang="en-US" b="0" i="1" smtClean="0">
                          <a:latin typeface="Cambria Math" panose="02040503050406030204" pitchFamily="18" charset="0"/>
                          <a:ea typeface="ＭＳ Ｐゴシック" pitchFamily="34" charset="-128"/>
                        </a:rPr>
                        <m:t>𝑓𝑎𝑐𝑡𝑜𝑟</m:t>
                      </m:r>
                    </m:oMath>
                  </m:oMathPara>
                </a14:m>
                <a:endParaRPr lang="en-US" altLang="en-US" dirty="0">
                  <a:ea typeface="ＭＳ Ｐゴシック" pitchFamily="34" charset="-128"/>
                </a:endParaRPr>
              </a:p>
              <a:p>
                <a:pPr marL="0" indent="0" eaLnBrk="1" hangingPunct="1">
                  <a:buNone/>
                </a:pPr>
                <a:endParaRPr lang="en-US" altLang="en-US" dirty="0">
                  <a:ea typeface="ＭＳ Ｐゴシック" pitchFamily="34" charset="-128"/>
                </a:endParaRPr>
              </a:p>
              <a:p>
                <a:pPr lvl="1" eaLnBrk="1" hangingPunct="1"/>
                <a:r>
                  <a:rPr lang="en-US" altLang="en-US" sz="1800" i="1" dirty="0">
                    <a:ea typeface="ＭＳ Ｐゴシック" pitchFamily="34" charset="-128"/>
                  </a:rPr>
                  <a:t>P</a:t>
                </a:r>
                <a:r>
                  <a:rPr lang="en-US" altLang="en-US" sz="1800" i="1" baseline="-25000" dirty="0">
                    <a:ea typeface="ＭＳ Ｐゴシック" pitchFamily="34" charset="-128"/>
                  </a:rPr>
                  <a:t>DC, STC</a:t>
                </a:r>
                <a:r>
                  <a:rPr lang="en-US" altLang="en-US" sz="1800" dirty="0">
                    <a:ea typeface="ＭＳ Ｐゴシック" pitchFamily="34" charset="-128"/>
                  </a:rPr>
                  <a:t> - DC power of array from adding module ratings under standard test conditions (STC) (1-sun, AM 1.5, 25˚C) </a:t>
                </a:r>
                <a:r>
                  <a:rPr lang="en-US" altLang="en-US" sz="1800" dirty="0">
                    <a:ea typeface="ＭＳ Ｐゴシック" pitchFamily="34" charset="-128"/>
                    <a:sym typeface="Wingdings" panose="05000000000000000000" pitchFamily="2" charset="2"/>
                  </a:rPr>
                  <a:t> Peak Watts</a:t>
                </a:r>
                <a:endParaRPr lang="en-US" altLang="en-US" sz="1800" dirty="0">
                  <a:ea typeface="ＭＳ Ｐゴシック" pitchFamily="34" charset="-128"/>
                </a:endParaRPr>
              </a:p>
              <a:p>
                <a:pPr lvl="1" eaLnBrk="1" hangingPunct="1"/>
                <a:r>
                  <a:rPr lang="en-US" altLang="en-US" sz="1800" dirty="0" err="1">
                    <a:ea typeface="ＭＳ Ｐゴシック" pitchFamily="34" charset="-128"/>
                  </a:rPr>
                  <a:t>Derate</a:t>
                </a:r>
                <a:r>
                  <a:rPr lang="en-US" altLang="en-US" sz="1800" dirty="0">
                    <a:ea typeface="ＭＳ Ｐゴシック" pitchFamily="34" charset="-128"/>
                  </a:rPr>
                  <a:t> factor – includes losses from inverter, dirty collectors, mismatched modules, and differences in ambient conditions. These losses can </a:t>
                </a:r>
                <a:r>
                  <a:rPr lang="en-US" altLang="en-US" sz="1800" dirty="0" err="1">
                    <a:ea typeface="ＭＳ Ｐゴシック" pitchFamily="34" charset="-128"/>
                  </a:rPr>
                  <a:t>derate</a:t>
                </a:r>
                <a:r>
                  <a:rPr lang="en-US" altLang="en-US" sz="1800" dirty="0">
                    <a:ea typeface="ＭＳ Ｐゴシック" pitchFamily="34" charset="-128"/>
                  </a:rPr>
                  <a:t> power output by 20-40%, even in full sun</a:t>
                </a:r>
              </a:p>
            </p:txBody>
          </p:sp>
        </mc:Choice>
        <mc:Fallback xmlns="">
          <p:sp>
            <p:nvSpPr>
              <p:cNvPr id="3" name="内容占位符 2">
                <a:extLst>
                  <a:ext uri="{FF2B5EF4-FFF2-40B4-BE49-F238E27FC236}">
                    <a16:creationId xmlns:a16="http://schemas.microsoft.com/office/drawing/2014/main" id="{03B27EB9-D8E4-477F-BC9F-C9F176F45F3F}"/>
                  </a:ext>
                </a:extLst>
              </p:cNvPr>
              <p:cNvSpPr>
                <a:spLocks noGrp="1" noRot="1" noChangeAspect="1" noMove="1" noResize="1" noEditPoints="1" noAdjustHandles="1" noChangeArrowheads="1" noChangeShapeType="1" noTextEdit="1"/>
              </p:cNvSpPr>
              <p:nvPr>
                <p:ph idx="1"/>
              </p:nvPr>
            </p:nvSpPr>
            <p:spPr>
              <a:blipFill>
                <a:blip r:embed="rId2"/>
                <a:stretch>
                  <a:fillRect l="-1005" t="-984"/>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C0F00A46-0082-4144-92A9-3DDAE6666F9D}"/>
              </a:ext>
            </a:extLst>
          </p:cNvPr>
          <p:cNvSpPr>
            <a:spLocks noGrp="1"/>
          </p:cNvSpPr>
          <p:nvPr>
            <p:ph type="sldNum" sz="quarter" idx="12"/>
          </p:nvPr>
        </p:nvSpPr>
        <p:spPr/>
        <p:txBody>
          <a:bodyPr/>
          <a:lstStyle/>
          <a:p>
            <a:pPr>
              <a:defRPr/>
            </a:pPr>
            <a:fld id="{A5A7C52C-B8D8-46AC-9434-6888604DA894}" type="slidenum">
              <a:rPr lang="en-US" altLang="zh-CN" smtClean="0"/>
              <a:pPr>
                <a:defRPr/>
              </a:pPr>
              <a:t>12</a:t>
            </a:fld>
            <a:endParaRPr lang="en-US" altLang="zh-CN"/>
          </a:p>
        </p:txBody>
      </p:sp>
    </p:spTree>
    <p:extLst>
      <p:ext uri="{BB962C8B-B14F-4D97-AF65-F5344CB8AC3E}">
        <p14:creationId xmlns:p14="http://schemas.microsoft.com/office/powerpoint/2010/main" val="2664150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gn="ctr" eaLnBrk="1" hangingPunct="1"/>
            <a:r>
              <a:rPr lang="en-US" altLang="en-US" dirty="0">
                <a:ea typeface="ＭＳ Ｐゴシック" pitchFamily="34" charset="-128"/>
              </a:rPr>
              <a:t>Losses from Mismatched Modules</a:t>
            </a:r>
          </a:p>
        </p:txBody>
      </p:sp>
      <p:sp>
        <p:nvSpPr>
          <p:cNvPr id="30723" name="Content Placeholder 2"/>
          <p:cNvSpPr>
            <a:spLocks noGrp="1"/>
          </p:cNvSpPr>
          <p:nvPr>
            <p:ph idx="1"/>
          </p:nvPr>
        </p:nvSpPr>
        <p:spPr/>
        <p:txBody>
          <a:bodyPr/>
          <a:lstStyle/>
          <a:p>
            <a:pPr eaLnBrk="1" hangingPunct="1"/>
            <a:r>
              <a:rPr lang="en-US" altLang="en-US" sz="2000" dirty="0">
                <a:ea typeface="ＭＳ Ｐゴシック" pitchFamily="34" charset="-128"/>
              </a:rPr>
              <a:t>Illustrates the impact of slight variations in module </a:t>
            </a:r>
            <a:r>
              <a:rPr lang="en-US" altLang="en-US" sz="2000" i="1" dirty="0">
                <a:ea typeface="ＭＳ Ｐゴシック" pitchFamily="34" charset="-128"/>
              </a:rPr>
              <a:t>I</a:t>
            </a:r>
            <a:r>
              <a:rPr lang="en-US" altLang="en-US" sz="2000" dirty="0">
                <a:ea typeface="ＭＳ Ｐゴシック" pitchFamily="34" charset="-128"/>
              </a:rPr>
              <a:t>-</a:t>
            </a:r>
            <a:r>
              <a:rPr lang="en-US" altLang="en-US" sz="2000" i="1" dirty="0">
                <a:ea typeface="ＭＳ Ｐゴシック" pitchFamily="34" charset="-128"/>
              </a:rPr>
              <a:t>V </a:t>
            </a:r>
            <a:r>
              <a:rPr lang="en-US" altLang="en-US" sz="2000" dirty="0">
                <a:ea typeface="ＭＳ Ｐゴシック" pitchFamily="34" charset="-128"/>
              </a:rPr>
              <a:t>curves</a:t>
            </a:r>
          </a:p>
          <a:p>
            <a:pPr eaLnBrk="1" hangingPunct="1"/>
            <a:r>
              <a:rPr lang="en-US" altLang="en-US" sz="2000" dirty="0">
                <a:ea typeface="ＭＳ Ｐゴシック" pitchFamily="34" charset="-128"/>
              </a:rPr>
              <a:t>Only 330 W is possible instead of 360 W</a:t>
            </a:r>
          </a:p>
        </p:txBody>
      </p:sp>
      <p:pic>
        <p:nvPicPr>
          <p:cNvPr id="30724" name="Picture 1"/>
          <p:cNvPicPr>
            <a:picLocks noChangeAspect="1"/>
          </p:cNvPicPr>
          <p:nvPr/>
        </p:nvPicPr>
        <p:blipFill>
          <a:blip r:embed="rId3"/>
          <a:srcRect/>
          <a:stretch>
            <a:fillRect/>
          </a:stretch>
        </p:blipFill>
        <p:spPr bwMode="auto">
          <a:xfrm>
            <a:off x="1290537" y="2133600"/>
            <a:ext cx="6562926" cy="3622675"/>
          </a:xfrm>
          <a:prstGeom prst="rect">
            <a:avLst/>
          </a:prstGeom>
          <a:noFill/>
          <a:ln w="9525">
            <a:noFill/>
            <a:miter lim="800000"/>
            <a:headEnd/>
            <a:tailEnd/>
          </a:ln>
        </p:spPr>
      </p:pic>
      <p:sp>
        <p:nvSpPr>
          <p:cNvPr id="30725" name="Rectangle 2"/>
          <p:cNvSpPr>
            <a:spLocks noChangeArrowheads="1"/>
          </p:cNvSpPr>
          <p:nvPr/>
        </p:nvSpPr>
        <p:spPr bwMode="auto">
          <a:xfrm>
            <a:off x="403225" y="5902325"/>
            <a:ext cx="8458200" cy="708025"/>
          </a:xfrm>
          <a:prstGeom prst="rect">
            <a:avLst/>
          </a:prstGeom>
          <a:noFill/>
          <a:ln w="9525">
            <a:noFill/>
            <a:miter lim="800000"/>
            <a:headEnd/>
            <a:tailEnd/>
          </a:ln>
        </p:spPr>
        <p:txBody>
          <a:bodyPr>
            <a:spAutoFit/>
          </a:bodyPr>
          <a:lstStyle/>
          <a:p>
            <a:pPr algn="just"/>
            <a:r>
              <a:rPr lang="en-US" altLang="en-US" sz="2000">
                <a:latin typeface="Times-Roman" charset="0"/>
              </a:rPr>
              <a:t>the loss due to mismatched modules. Each module is rated at 180 W, but the parallel combination yields only 330 W at the maximum power point.</a:t>
            </a:r>
            <a:endParaRPr lang="en-US" altLang="en-US" sz="2000"/>
          </a:p>
        </p:txBody>
      </p:sp>
      <p:sp>
        <p:nvSpPr>
          <p:cNvPr id="2" name="灯片编号占位符 1">
            <a:extLst>
              <a:ext uri="{FF2B5EF4-FFF2-40B4-BE49-F238E27FC236}">
                <a16:creationId xmlns:a16="http://schemas.microsoft.com/office/drawing/2014/main" id="{D4F08BAF-81AC-41FA-9CF3-F8D2402C53B0}"/>
              </a:ext>
            </a:extLst>
          </p:cNvPr>
          <p:cNvSpPr>
            <a:spLocks noGrp="1"/>
          </p:cNvSpPr>
          <p:nvPr>
            <p:ph type="sldNum" sz="quarter" idx="12"/>
          </p:nvPr>
        </p:nvSpPr>
        <p:spPr/>
        <p:txBody>
          <a:bodyPr/>
          <a:lstStyle/>
          <a:p>
            <a:pPr>
              <a:defRPr/>
            </a:pPr>
            <a:fld id="{A5A7C52C-B8D8-46AC-9434-6888604DA894}" type="slidenum">
              <a:rPr lang="en-US" altLang="zh-CN" smtClean="0"/>
              <a:pPr>
                <a:defRPr/>
              </a:pPr>
              <a:t>13</a:t>
            </a:fld>
            <a:endParaRPr lang="en-US" altLang="zh-CN"/>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Shading derate factors for various collector configurations</a:t>
            </a:r>
          </a:p>
        </p:txBody>
      </p:sp>
      <p:sp>
        <p:nvSpPr>
          <p:cNvPr id="3" name="Content Placeholder 2"/>
          <p:cNvSpPr>
            <a:spLocks noGrp="1"/>
          </p:cNvSpPr>
          <p:nvPr>
            <p:ph idx="1"/>
          </p:nvPr>
        </p:nvSpPr>
        <p:spPr/>
        <p:txBody>
          <a:bodyPr/>
          <a:lstStyle/>
          <a:p>
            <a:r>
              <a:rPr lang="en-US" sz="2000" dirty="0"/>
              <a:t>The Ground Cover Ratio (GCR) is the ratio of the area of the PVs themselves to the total ground area.</a:t>
            </a:r>
          </a:p>
          <a:p>
            <a:r>
              <a:rPr lang="en-US" sz="2000" dirty="0"/>
              <a:t>Smaller GCR means collectors are spaced further apart so shading is reduced and the </a:t>
            </a:r>
            <a:r>
              <a:rPr lang="en-US" sz="2000" dirty="0" err="1"/>
              <a:t>derate</a:t>
            </a:r>
            <a:r>
              <a:rPr lang="en-US" sz="2000" dirty="0"/>
              <a:t> factor is improved.</a:t>
            </a:r>
          </a:p>
          <a:p>
            <a:r>
              <a:rPr lang="en-US" sz="2000" dirty="0"/>
              <a:t>The dashed line suggests an optimum derate of 0.975.</a:t>
            </a:r>
          </a:p>
        </p:txBody>
      </p:sp>
      <p:pic>
        <p:nvPicPr>
          <p:cNvPr id="154626" name="Picture 2"/>
          <p:cNvPicPr>
            <a:picLocks noChangeAspect="1" noChangeArrowheads="1"/>
          </p:cNvPicPr>
          <p:nvPr/>
        </p:nvPicPr>
        <p:blipFill>
          <a:blip r:embed="rId2"/>
          <a:srcRect/>
          <a:stretch>
            <a:fillRect/>
          </a:stretch>
        </p:blipFill>
        <p:spPr bwMode="auto">
          <a:xfrm>
            <a:off x="1085850" y="3048000"/>
            <a:ext cx="6972300" cy="3669632"/>
          </a:xfrm>
          <a:prstGeom prst="rect">
            <a:avLst/>
          </a:prstGeom>
          <a:noFill/>
          <a:ln w="9525">
            <a:noFill/>
            <a:miter lim="800000"/>
            <a:headEnd/>
            <a:tailEnd/>
          </a:ln>
          <a:effectLst/>
        </p:spPr>
      </p:pic>
      <p:sp>
        <p:nvSpPr>
          <p:cNvPr id="4" name="灯片编号占位符 3">
            <a:extLst>
              <a:ext uri="{FF2B5EF4-FFF2-40B4-BE49-F238E27FC236}">
                <a16:creationId xmlns:a16="http://schemas.microsoft.com/office/drawing/2014/main" id="{92FDDD26-52B9-430E-BA8B-FE97F851D28A}"/>
              </a:ext>
            </a:extLst>
          </p:cNvPr>
          <p:cNvSpPr>
            <a:spLocks noGrp="1"/>
          </p:cNvSpPr>
          <p:nvPr>
            <p:ph type="sldNum" sz="quarter" idx="12"/>
          </p:nvPr>
        </p:nvSpPr>
        <p:spPr/>
        <p:txBody>
          <a:bodyPr/>
          <a:lstStyle/>
          <a:p>
            <a:pPr>
              <a:defRPr/>
            </a:pPr>
            <a:fld id="{A5A7C52C-B8D8-46AC-9434-6888604DA894}" type="slidenum">
              <a:rPr lang="en-US" altLang="zh-CN" smtClean="0"/>
              <a:pPr>
                <a:defRPr/>
              </a:pPr>
              <a:t>14</a:t>
            </a:fld>
            <a:endParaRPr lang="en-US" altLang="zh-C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gn="ctr" eaLnBrk="1" hangingPunct="1"/>
            <a:r>
              <a:rPr lang="en-US" altLang="en-US" dirty="0">
                <a:ea typeface="ＭＳ Ｐゴシック" pitchFamily="34" charset="-128"/>
              </a:rPr>
              <a:t>Losses due to Cell Temperature</a:t>
            </a:r>
          </a:p>
        </p:txBody>
      </p:sp>
      <p:sp>
        <p:nvSpPr>
          <p:cNvPr id="32771" name="Content Placeholder 2"/>
          <p:cNvSpPr>
            <a:spLocks noGrp="1"/>
          </p:cNvSpPr>
          <p:nvPr>
            <p:ph idx="1"/>
          </p:nvPr>
        </p:nvSpPr>
        <p:spPr/>
        <p:txBody>
          <a:bodyPr/>
          <a:lstStyle/>
          <a:p>
            <a:pPr eaLnBrk="1" hangingPunct="1"/>
            <a:r>
              <a:rPr lang="en-US" altLang="en-US" dirty="0">
                <a:ea typeface="ＭＳ Ｐゴシック" pitchFamily="34" charset="-128"/>
              </a:rPr>
              <a:t>As cell temperature increases, power decreases</a:t>
            </a:r>
          </a:p>
          <a:p>
            <a:pPr eaLnBrk="1" hangingPunct="1"/>
            <a:r>
              <a:rPr lang="en-US" altLang="en-US" dirty="0">
                <a:ea typeface="ＭＳ Ｐゴシック" pitchFamily="34" charset="-128"/>
              </a:rPr>
              <a:t>PVUSA test conditions (PTC) – 1-sun insolation in plane of array, 20˚C ambient temperature, wind-speed of 1 m/s</a:t>
            </a:r>
          </a:p>
          <a:p>
            <a:pPr eaLnBrk="1" hangingPunct="1"/>
            <a:r>
              <a:rPr lang="en-US" altLang="en-US" i="1" dirty="0">
                <a:ea typeface="ＭＳ Ｐゴシック" pitchFamily="34" charset="-128"/>
              </a:rPr>
              <a:t>P</a:t>
            </a:r>
            <a:r>
              <a:rPr lang="en-US" altLang="en-US" i="1" baseline="-25000" dirty="0">
                <a:ea typeface="ＭＳ Ｐゴシック" pitchFamily="34" charset="-128"/>
              </a:rPr>
              <a:t>AC(PTC)</a:t>
            </a:r>
            <a:r>
              <a:rPr lang="en-US" altLang="en-US" dirty="0">
                <a:ea typeface="ＭＳ Ｐゴシック" pitchFamily="34" charset="-128"/>
              </a:rPr>
              <a:t> - AC output of an array under PTC test conditions is a better indicator of actual power delivered in full sun than the more commonly used </a:t>
            </a:r>
            <a:r>
              <a:rPr lang="en-US" altLang="en-US" i="1" dirty="0">
                <a:ea typeface="ＭＳ Ｐゴシック" pitchFamily="34" charset="-128"/>
              </a:rPr>
              <a:t>P</a:t>
            </a:r>
            <a:r>
              <a:rPr lang="en-US" altLang="en-US" i="1" baseline="-25000" dirty="0">
                <a:ea typeface="ＭＳ Ｐゴシック" pitchFamily="34" charset="-128"/>
              </a:rPr>
              <a:t>DC(STC)</a:t>
            </a:r>
            <a:r>
              <a:rPr lang="en-US" altLang="en-US" dirty="0">
                <a:ea typeface="ＭＳ Ｐゴシック" pitchFamily="34" charset="-128"/>
              </a:rPr>
              <a:t> </a:t>
            </a:r>
          </a:p>
          <a:p>
            <a:pPr eaLnBrk="1" hangingPunct="1"/>
            <a:r>
              <a:rPr lang="en-US" altLang="en-US" dirty="0">
                <a:ea typeface="ＭＳ Ｐゴシック" pitchFamily="34" charset="-128"/>
              </a:rPr>
              <a:t>Describing a system based on </a:t>
            </a:r>
            <a:r>
              <a:rPr lang="en-US" altLang="en-US" i="1" dirty="0">
                <a:ea typeface="ＭＳ Ｐゴシック" pitchFamily="34" charset="-128"/>
              </a:rPr>
              <a:t>P</a:t>
            </a:r>
            <a:r>
              <a:rPr lang="en-US" altLang="en-US" i="1" baseline="-25000" dirty="0">
                <a:ea typeface="ＭＳ Ｐゴシック" pitchFamily="34" charset="-128"/>
              </a:rPr>
              <a:t>DC(STC)</a:t>
            </a:r>
            <a:r>
              <a:rPr lang="en-US" altLang="en-US" dirty="0">
                <a:ea typeface="ＭＳ Ｐゴシック" pitchFamily="34" charset="-128"/>
              </a:rPr>
              <a:t> without correcting for temperature and the inverter is misleading </a:t>
            </a:r>
          </a:p>
        </p:txBody>
      </p:sp>
      <p:sp>
        <p:nvSpPr>
          <p:cNvPr id="2" name="灯片编号占位符 1">
            <a:extLst>
              <a:ext uri="{FF2B5EF4-FFF2-40B4-BE49-F238E27FC236}">
                <a16:creationId xmlns:a16="http://schemas.microsoft.com/office/drawing/2014/main" id="{2644C019-FC42-4E19-95C0-483741C94B69}"/>
              </a:ext>
            </a:extLst>
          </p:cNvPr>
          <p:cNvSpPr>
            <a:spLocks noGrp="1"/>
          </p:cNvSpPr>
          <p:nvPr>
            <p:ph type="sldNum" sz="quarter" idx="12"/>
          </p:nvPr>
        </p:nvSpPr>
        <p:spPr/>
        <p:txBody>
          <a:bodyPr/>
          <a:lstStyle/>
          <a:p>
            <a:pPr>
              <a:defRPr/>
            </a:pPr>
            <a:fld id="{A5A7C52C-B8D8-46AC-9434-6888604DA894}" type="slidenum">
              <a:rPr lang="en-US" altLang="zh-CN" smtClean="0"/>
              <a:pPr>
                <a:defRPr/>
              </a:pPr>
              <a:t>15</a:t>
            </a:fld>
            <a:endParaRPr lang="en-US" altLang="zh-CN"/>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a:ea typeface="ＭＳ Ｐゴシック" pitchFamily="34" charset="-128"/>
              </a:rPr>
              <a:t>Impact of Temperature</a:t>
            </a:r>
          </a:p>
        </p:txBody>
      </p:sp>
      <p:sp>
        <p:nvSpPr>
          <p:cNvPr id="33795" name="Content Placeholder 2"/>
          <p:cNvSpPr>
            <a:spLocks noGrp="1"/>
          </p:cNvSpPr>
          <p:nvPr>
            <p:ph idx="1"/>
          </p:nvPr>
        </p:nvSpPr>
        <p:spPr>
          <a:xfrm>
            <a:off x="228600" y="1447800"/>
            <a:ext cx="4419600" cy="3733800"/>
          </a:xfrm>
        </p:spPr>
        <p:txBody>
          <a:bodyPr/>
          <a:lstStyle/>
          <a:p>
            <a:pPr eaLnBrk="1" hangingPunct="1"/>
            <a:r>
              <a:rPr lang="en-US" altLang="en-US" sz="2000" dirty="0">
                <a:ea typeface="ＭＳ Ｐゴシック" pitchFamily="34" charset="-128"/>
              </a:rPr>
              <a:t>V</a:t>
            </a:r>
            <a:r>
              <a:rPr lang="en-US" altLang="en-US" sz="2000" baseline="-25000" dirty="0">
                <a:ea typeface="ＭＳ Ｐゴシック" pitchFamily="34" charset="-128"/>
              </a:rPr>
              <a:t>OC</a:t>
            </a:r>
            <a:r>
              <a:rPr lang="en-US" altLang="en-US" sz="2000" dirty="0">
                <a:ea typeface="ＭＳ Ｐゴシック" pitchFamily="34" charset="-128"/>
              </a:rPr>
              <a:t> decreases by ~0.37% per ˚C for crystalline silicon cells.</a:t>
            </a:r>
          </a:p>
          <a:p>
            <a:pPr eaLnBrk="1" hangingPunct="1"/>
            <a:r>
              <a:rPr lang="en-US" altLang="en-US" sz="2000" dirty="0">
                <a:ea typeface="ＭＳ Ｐゴシック" pitchFamily="34" charset="-128"/>
              </a:rPr>
              <a:t>I</a:t>
            </a:r>
            <a:r>
              <a:rPr lang="en-US" altLang="en-US" sz="2000" baseline="-25000" dirty="0">
                <a:ea typeface="ＭＳ Ｐゴシック" pitchFamily="34" charset="-128"/>
              </a:rPr>
              <a:t>SC</a:t>
            </a:r>
            <a:r>
              <a:rPr lang="en-US" altLang="en-US" sz="2000" dirty="0">
                <a:ea typeface="ＭＳ Ｐゴシック" pitchFamily="34" charset="-128"/>
              </a:rPr>
              <a:t> increases by about 0.05% per ˚C.</a:t>
            </a:r>
          </a:p>
          <a:p>
            <a:pPr eaLnBrk="1" hangingPunct="1"/>
            <a:r>
              <a:rPr lang="en-US" altLang="en-US" sz="2000" dirty="0">
                <a:ea typeface="ＭＳ Ｐゴシック" pitchFamily="34" charset="-128"/>
              </a:rPr>
              <a:t>NOCT – Normal Operating Cell Temperature.</a:t>
            </a:r>
          </a:p>
          <a:p>
            <a:pPr eaLnBrk="1" hangingPunct="1"/>
            <a:r>
              <a:rPr lang="en-US" altLang="en-US" sz="2000" dirty="0">
                <a:ea typeface="ＭＳ Ｐゴシック" pitchFamily="34" charset="-128"/>
              </a:rPr>
              <a:t>S – Irradiation value.</a:t>
            </a:r>
          </a:p>
          <a:p>
            <a:pPr eaLnBrk="1" hangingPunct="1"/>
            <a:endParaRPr lang="en-US" altLang="en-US" sz="2000" dirty="0">
              <a:ea typeface="ＭＳ Ｐゴシック" pitchFamily="34" charset="-128"/>
            </a:endParaRPr>
          </a:p>
        </p:txBody>
      </p:sp>
      <p:pic>
        <p:nvPicPr>
          <p:cNvPr id="33797" name="Picture 4" descr="Fig8.36.png"/>
          <p:cNvPicPr>
            <a:picLocks noChangeAspect="1"/>
          </p:cNvPicPr>
          <p:nvPr/>
        </p:nvPicPr>
        <p:blipFill>
          <a:blip r:embed="rId3"/>
          <a:srcRect/>
          <a:stretch>
            <a:fillRect/>
          </a:stretch>
        </p:blipFill>
        <p:spPr bwMode="auto">
          <a:xfrm>
            <a:off x="4953000" y="1689100"/>
            <a:ext cx="3943350" cy="448310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B4CF2274-A955-4B14-B794-F621B3EBD6BA}"/>
                  </a:ext>
                </a:extLst>
              </p:cNvPr>
              <p:cNvSpPr txBox="1"/>
              <p:nvPr/>
            </p:nvSpPr>
            <p:spPr>
              <a:xfrm>
                <a:off x="228600" y="4752540"/>
                <a:ext cx="4624406"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𝑇</m:t>
                          </m:r>
                        </m:e>
                        <m:sub>
                          <m:r>
                            <a:rPr lang="en-US" altLang="zh-CN" b="0" i="1" smtClean="0">
                              <a:latin typeface="Cambria Math" panose="02040503050406030204" pitchFamily="18" charset="0"/>
                            </a:rPr>
                            <m:t>𝑐𝑒𝑙𝑙</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𝑇</m:t>
                          </m:r>
                        </m:e>
                        <m:sub>
                          <m:r>
                            <a:rPr lang="en-US" altLang="zh-CN" b="0" i="1" smtClean="0">
                              <a:latin typeface="Cambria Math" panose="02040503050406030204" pitchFamily="18" charset="0"/>
                            </a:rPr>
                            <m:t>𝑎𝑚𝑏</m:t>
                          </m:r>
                        </m:sub>
                      </m:sSub>
                      <m:r>
                        <a:rPr lang="en-US" altLang="zh-CN" b="0" i="1" smtClean="0">
                          <a:latin typeface="Cambria Math" panose="02040503050406030204" pitchFamily="18" charset="0"/>
                        </a:rPr>
                        <m:t>+</m:t>
                      </m:r>
                      <m:d>
                        <m:dPr>
                          <m:ctrlPr>
                            <a:rPr lang="en-US" altLang="zh-CN" b="0" i="1" smtClean="0">
                              <a:latin typeface="Cambria Math" panose="02040503050406030204" pitchFamily="18" charset="0"/>
                              <a:ea typeface="Cambria Math" panose="02040503050406030204" pitchFamily="18" charset="0"/>
                            </a:rPr>
                          </m:ctrlPr>
                        </m:dPr>
                        <m:e>
                          <m:f>
                            <m:fPr>
                              <m:ctrlPr>
                                <a:rPr lang="en-US" altLang="zh-CN" b="0" i="1" smtClean="0">
                                  <a:latin typeface="Cambria Math" panose="02040503050406030204" pitchFamily="18" charset="0"/>
                                  <a:ea typeface="Cambria Math" panose="02040503050406030204" pitchFamily="18" charset="0"/>
                                </a:rPr>
                              </m:ctrlPr>
                            </m:fPr>
                            <m:num>
                              <m:r>
                                <a:rPr lang="en-US" altLang="zh-CN" i="1">
                                  <a:latin typeface="Cambria Math" panose="02040503050406030204" pitchFamily="18" charset="0"/>
                                </a:rPr>
                                <m:t>𝑁𝑂𝐶𝑇</m:t>
                              </m:r>
                              <m:r>
                                <a:rPr lang="en-US" altLang="zh-CN" i="1">
                                  <a:latin typeface="Cambria Math" panose="02040503050406030204" pitchFamily="18" charset="0"/>
                                </a:rPr>
                                <m:t>−20℃</m:t>
                              </m:r>
                            </m:num>
                            <m:den>
                              <m:f>
                                <m:fPr>
                                  <m:type m:val="lin"/>
                                  <m:ctrlPr>
                                    <a:rPr lang="en-US" altLang="zh-CN" b="0" i="1" smtClean="0">
                                      <a:latin typeface="Cambria Math" panose="02040503050406030204" pitchFamily="18" charset="0"/>
                                      <a:ea typeface="Cambria Math" panose="02040503050406030204" pitchFamily="18" charset="0"/>
                                    </a:rPr>
                                  </m:ctrlPr>
                                </m:fPr>
                                <m:num>
                                  <m:r>
                                    <a:rPr lang="en-US" altLang="zh-CN" i="1" smtClean="0">
                                      <a:latin typeface="Cambria Math" panose="02040503050406030204" pitchFamily="18" charset="0"/>
                                      <a:ea typeface="Cambria Math" panose="02040503050406030204" pitchFamily="18" charset="0"/>
                                    </a:rPr>
                                    <m:t>0.8</m:t>
                                  </m:r>
                                  <m:r>
                                    <a:rPr lang="en-US" altLang="zh-CN" i="1" smtClean="0">
                                      <a:latin typeface="Cambria Math" panose="02040503050406030204" pitchFamily="18" charset="0"/>
                                      <a:ea typeface="Cambria Math" panose="02040503050406030204" pitchFamily="18" charset="0"/>
                                    </a:rPr>
                                    <m:t>𝑘𝑤</m:t>
                                  </m:r>
                                </m:num>
                                <m:den>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𝑚</m:t>
                                      </m:r>
                                    </m:e>
                                    <m:sup>
                                      <m:r>
                                        <a:rPr lang="en-US" altLang="zh-CN" i="1">
                                          <a:latin typeface="Cambria Math" panose="02040503050406030204" pitchFamily="18" charset="0"/>
                                          <a:ea typeface="Cambria Math" panose="02040503050406030204" pitchFamily="18" charset="0"/>
                                        </a:rPr>
                                        <m:t>2</m:t>
                                      </m:r>
                                    </m:sup>
                                  </m:sSup>
                                </m:den>
                              </m:f>
                            </m:den>
                          </m:f>
                        </m:e>
                      </m:d>
                      <m:r>
                        <a:rPr lang="en-US" altLang="zh-CN" b="0" i="1" smtClean="0">
                          <a:latin typeface="Cambria Math" panose="02040503050406030204" pitchFamily="18" charset="0"/>
                          <a:ea typeface="Cambria Math" panose="02040503050406030204" pitchFamily="18" charset="0"/>
                        </a:rPr>
                        <m:t>𝑆</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𝑘𝑊</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𝑚</m:t>
                      </m:r>
                      <m:r>
                        <a:rPr lang="en-US" altLang="zh-CN" b="0" i="1" smtClean="0">
                          <a:latin typeface="Cambria Math" panose="02040503050406030204" pitchFamily="18" charset="0"/>
                          <a:ea typeface="Cambria Math" panose="02040503050406030204" pitchFamily="18" charset="0"/>
                        </a:rPr>
                        <m:t>^2)</m:t>
                      </m:r>
                    </m:oMath>
                  </m:oMathPara>
                </a14:m>
                <a:endParaRPr lang="zh-CN" altLang="en-US" dirty="0"/>
              </a:p>
            </p:txBody>
          </p:sp>
        </mc:Choice>
        <mc:Fallback xmlns="">
          <p:sp>
            <p:nvSpPr>
              <p:cNvPr id="2" name="文本框 1">
                <a:extLst>
                  <a:ext uri="{FF2B5EF4-FFF2-40B4-BE49-F238E27FC236}">
                    <a16:creationId xmlns:a16="http://schemas.microsoft.com/office/drawing/2014/main" id="{B4CF2274-A955-4B14-B794-F621B3EBD6BA}"/>
                  </a:ext>
                </a:extLst>
              </p:cNvPr>
              <p:cNvSpPr txBox="1">
                <a:spLocks noRot="1" noChangeAspect="1" noMove="1" noResize="1" noEditPoints="1" noAdjustHandles="1" noChangeArrowheads="1" noChangeShapeType="1" noTextEdit="1"/>
              </p:cNvSpPr>
              <p:nvPr/>
            </p:nvSpPr>
            <p:spPr>
              <a:xfrm>
                <a:off x="228600" y="4752540"/>
                <a:ext cx="4624406" cy="714683"/>
              </a:xfrm>
              <a:prstGeom prst="rect">
                <a:avLst/>
              </a:prstGeom>
              <a:blipFill>
                <a:blip r:embed="rId4"/>
                <a:stretch>
                  <a:fillRect/>
                </a:stretch>
              </a:blipFill>
            </p:spPr>
            <p:txBody>
              <a:bodyPr/>
              <a:lstStyle/>
              <a:p>
                <a:r>
                  <a:rPr lang="zh-CN" altLang="en-US">
                    <a:noFill/>
                  </a:rPr>
                  <a:t> </a:t>
                </a:r>
              </a:p>
            </p:txBody>
          </p:sp>
        </mc:Fallback>
      </mc:AlternateContent>
      <p:sp>
        <p:nvSpPr>
          <p:cNvPr id="3" name="灯片编号占位符 2">
            <a:extLst>
              <a:ext uri="{FF2B5EF4-FFF2-40B4-BE49-F238E27FC236}">
                <a16:creationId xmlns:a16="http://schemas.microsoft.com/office/drawing/2014/main" id="{E2A2052A-1F8B-4D45-8C8D-658AEA13B18A}"/>
              </a:ext>
            </a:extLst>
          </p:cNvPr>
          <p:cNvSpPr>
            <a:spLocks noGrp="1"/>
          </p:cNvSpPr>
          <p:nvPr>
            <p:ph type="sldNum" sz="quarter" idx="12"/>
          </p:nvPr>
        </p:nvSpPr>
        <p:spPr/>
        <p:txBody>
          <a:bodyPr/>
          <a:lstStyle/>
          <a:p>
            <a:pPr>
              <a:defRPr/>
            </a:pPr>
            <a:fld id="{A5A7C52C-B8D8-46AC-9434-6888604DA894}" type="slidenum">
              <a:rPr lang="en-US" altLang="zh-CN" smtClean="0"/>
              <a:pPr>
                <a:defRPr/>
              </a:pPr>
              <a:t>16</a:t>
            </a:fld>
            <a:endParaRPr lang="en-US" altLang="zh-CN"/>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NOCT derate factor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In Example 4.13, calculations based on Atlanta TMY data indicated that 753 W/m</a:t>
                </a:r>
                <a:r>
                  <a:rPr lang="en-US" baseline="30000" dirty="0"/>
                  <a:t>2</a:t>
                </a:r>
                <a:r>
                  <a:rPr lang="en-US" dirty="0"/>
                  <a:t> would strike a collector at 52</a:t>
                </a:r>
                <a:r>
                  <a:rPr lang="en-US" baseline="30000" dirty="0"/>
                  <a:t>◦</a:t>
                </a:r>
                <a:r>
                  <a:rPr lang="en-US" dirty="0"/>
                  <a:t> tilt angle, 20</a:t>
                </a:r>
                <a:r>
                  <a:rPr lang="en-US" baseline="30000" dirty="0"/>
                  <a:t>◦</a:t>
                </a:r>
                <a:r>
                  <a:rPr lang="en-US" dirty="0"/>
                  <a:t> azimuth angle on May 21 at noon. At that time, TMY ambient temperature is 25.6</a:t>
                </a:r>
                <a:r>
                  <a:rPr lang="en-US" baseline="30000" dirty="0"/>
                  <a:t>◦</a:t>
                </a:r>
                <a:r>
                  <a:rPr lang="en-US" dirty="0"/>
                  <a:t>C. Find the temperature derate factor at noon for the single-crystal silicon (sc-Si) given that NOCT = 45</a:t>
                </a:r>
                <a:r>
                  <a:rPr lang="en-US" baseline="30000" dirty="0"/>
                  <a:t>◦</a:t>
                </a:r>
                <a:r>
                  <a:rPr lang="en-US" dirty="0"/>
                  <a:t>C and the temperature coefficient of </a:t>
                </a:r>
                <a:r>
                  <a:rPr lang="en-US" dirty="0" err="1"/>
                  <a:t>P</a:t>
                </a:r>
                <a:r>
                  <a:rPr lang="en-US" baseline="-25000" dirty="0" err="1"/>
                  <a:t>max</a:t>
                </a:r>
                <a:r>
                  <a:rPr lang="en-US" dirty="0"/>
                  <a:t> =−0.38%/</a:t>
                </a:r>
                <a:r>
                  <a:rPr lang="en-US" baseline="30000" dirty="0"/>
                  <a:t>◦</a:t>
                </a:r>
                <a:r>
                  <a:rPr lang="en-US" dirty="0"/>
                  <a:t>C.</a:t>
                </a:r>
              </a:p>
              <a:p>
                <a:endParaRPr lang="en-US" sz="1000" dirty="0"/>
              </a:p>
              <a:p>
                <a:pPr marL="0" indent="0">
                  <a:buNone/>
                </a:pPr>
                <a14:m>
                  <m:oMathPara xmlns:m="http://schemas.openxmlformats.org/officeDocument/2006/math">
                    <m:oMathParaPr>
                      <m:jc m:val="centerGroup"/>
                    </m:oMathParaPr>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𝑇</m:t>
                          </m:r>
                        </m:e>
                        <m:sub>
                          <m:r>
                            <a:rPr lang="en-US" altLang="zh-CN" sz="2000" i="1">
                              <a:latin typeface="Cambria Math" panose="02040503050406030204" pitchFamily="18" charset="0"/>
                            </a:rPr>
                            <m:t>𝑐𝑒𝑙𝑙</m:t>
                          </m:r>
                        </m:sub>
                      </m:sSub>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𝑇</m:t>
                          </m:r>
                        </m:e>
                        <m:sub>
                          <m:r>
                            <a:rPr lang="en-US" altLang="zh-CN" sz="2000" i="1">
                              <a:latin typeface="Cambria Math" panose="02040503050406030204" pitchFamily="18" charset="0"/>
                            </a:rPr>
                            <m:t>𝑎𝑚𝑏</m:t>
                          </m:r>
                        </m:sub>
                      </m:sSub>
                      <m:r>
                        <a:rPr lang="en-US" altLang="zh-CN" sz="2000" i="1">
                          <a:latin typeface="Cambria Math" panose="02040503050406030204" pitchFamily="18" charset="0"/>
                        </a:rPr>
                        <m:t>+</m:t>
                      </m:r>
                      <m:d>
                        <m:dPr>
                          <m:ctrlPr>
                            <a:rPr lang="en-US" altLang="zh-CN" sz="2000" i="1">
                              <a:latin typeface="Cambria Math" panose="02040503050406030204" pitchFamily="18" charset="0"/>
                              <a:ea typeface="Cambria Math" panose="02040503050406030204" pitchFamily="18" charset="0"/>
                            </a:rPr>
                          </m:ctrlPr>
                        </m:dPr>
                        <m:e>
                          <m:f>
                            <m:fPr>
                              <m:ctrlPr>
                                <a:rPr lang="en-US" altLang="zh-CN" sz="2000" i="1">
                                  <a:latin typeface="Cambria Math" panose="02040503050406030204" pitchFamily="18" charset="0"/>
                                  <a:ea typeface="Cambria Math" panose="02040503050406030204" pitchFamily="18" charset="0"/>
                                </a:rPr>
                              </m:ctrlPr>
                            </m:fPr>
                            <m:num>
                              <m:r>
                                <a:rPr lang="en-US" altLang="zh-CN" sz="2000" i="1">
                                  <a:latin typeface="Cambria Math" panose="02040503050406030204" pitchFamily="18" charset="0"/>
                                </a:rPr>
                                <m:t>𝑁𝑂𝐶𝑇</m:t>
                              </m:r>
                              <m:r>
                                <a:rPr lang="en-US" altLang="zh-CN" sz="2000" i="1">
                                  <a:latin typeface="Cambria Math" panose="02040503050406030204" pitchFamily="18" charset="0"/>
                                </a:rPr>
                                <m:t>−20℃</m:t>
                              </m:r>
                            </m:num>
                            <m:den>
                              <m:f>
                                <m:fPr>
                                  <m:type m:val="lin"/>
                                  <m:ctrlPr>
                                    <a:rPr lang="en-US" altLang="zh-CN" sz="2000" i="1">
                                      <a:latin typeface="Cambria Math" panose="02040503050406030204" pitchFamily="18" charset="0"/>
                                      <a:ea typeface="Cambria Math" panose="02040503050406030204" pitchFamily="18" charset="0"/>
                                    </a:rPr>
                                  </m:ctrlPr>
                                </m:fPr>
                                <m:num>
                                  <m:r>
                                    <a:rPr lang="en-US" altLang="zh-CN" sz="2000" i="1">
                                      <a:latin typeface="Cambria Math" panose="02040503050406030204" pitchFamily="18" charset="0"/>
                                      <a:ea typeface="Cambria Math" panose="02040503050406030204" pitchFamily="18" charset="0"/>
                                    </a:rPr>
                                    <m:t>0.8</m:t>
                                  </m:r>
                                  <m:r>
                                    <a:rPr lang="en-US" altLang="zh-CN" sz="2000" i="1">
                                      <a:latin typeface="Cambria Math" panose="02040503050406030204" pitchFamily="18" charset="0"/>
                                      <a:ea typeface="Cambria Math" panose="02040503050406030204" pitchFamily="18" charset="0"/>
                                    </a:rPr>
                                    <m:t>𝑘𝑤</m:t>
                                  </m:r>
                                </m:num>
                                <m:den>
                                  <m:sSup>
                                    <m:sSupPr>
                                      <m:ctrlPr>
                                        <a:rPr lang="en-US" altLang="zh-CN" sz="2000" i="1">
                                          <a:latin typeface="Cambria Math" panose="02040503050406030204" pitchFamily="18" charset="0"/>
                                          <a:ea typeface="Cambria Math" panose="02040503050406030204" pitchFamily="18" charset="0"/>
                                        </a:rPr>
                                      </m:ctrlPr>
                                    </m:sSupPr>
                                    <m:e>
                                      <m:r>
                                        <a:rPr lang="en-US" altLang="zh-CN" sz="2000" i="1">
                                          <a:latin typeface="Cambria Math" panose="02040503050406030204" pitchFamily="18" charset="0"/>
                                          <a:ea typeface="Cambria Math" panose="02040503050406030204" pitchFamily="18" charset="0"/>
                                        </a:rPr>
                                        <m:t>𝑚</m:t>
                                      </m:r>
                                    </m:e>
                                    <m:sup>
                                      <m:r>
                                        <a:rPr lang="en-US" altLang="zh-CN" sz="2000" i="1">
                                          <a:latin typeface="Cambria Math" panose="02040503050406030204" pitchFamily="18" charset="0"/>
                                          <a:ea typeface="Cambria Math" panose="02040503050406030204" pitchFamily="18" charset="0"/>
                                        </a:rPr>
                                        <m:t>2</m:t>
                                      </m:r>
                                    </m:sup>
                                  </m:sSup>
                                </m:den>
                              </m:f>
                            </m:den>
                          </m:f>
                        </m:e>
                      </m:d>
                      <m:r>
                        <a:rPr lang="en-US" altLang="zh-CN" sz="2000" i="1">
                          <a:latin typeface="Cambria Math" panose="02040503050406030204" pitchFamily="18" charset="0"/>
                          <a:ea typeface="Cambria Math" panose="02040503050406030204" pitchFamily="18" charset="0"/>
                        </a:rPr>
                        <m:t>𝑆</m:t>
                      </m:r>
                      <m:r>
                        <a:rPr lang="en-US" altLang="zh-CN" sz="2000" i="1">
                          <a:latin typeface="Cambria Math" panose="02040503050406030204" pitchFamily="18" charset="0"/>
                          <a:ea typeface="Cambria Math" panose="02040503050406030204" pitchFamily="18" charset="0"/>
                        </a:rPr>
                        <m:t>(</m:t>
                      </m:r>
                      <m:r>
                        <a:rPr lang="en-US" altLang="zh-CN" sz="2000" i="1">
                          <a:latin typeface="Cambria Math" panose="02040503050406030204" pitchFamily="18" charset="0"/>
                          <a:ea typeface="Cambria Math" panose="02040503050406030204" pitchFamily="18" charset="0"/>
                        </a:rPr>
                        <m:t>𝑘𝑊</m:t>
                      </m:r>
                      <m:r>
                        <a:rPr lang="en-US" altLang="zh-CN" sz="2000" i="1">
                          <a:latin typeface="Cambria Math" panose="02040503050406030204" pitchFamily="18" charset="0"/>
                          <a:ea typeface="Cambria Math" panose="02040503050406030204" pitchFamily="18" charset="0"/>
                        </a:rPr>
                        <m:t>/</m:t>
                      </m:r>
                      <m:r>
                        <a:rPr lang="en-US" altLang="zh-CN" sz="2000" i="1">
                          <a:latin typeface="Cambria Math" panose="02040503050406030204" pitchFamily="18" charset="0"/>
                          <a:ea typeface="Cambria Math" panose="02040503050406030204" pitchFamily="18" charset="0"/>
                        </a:rPr>
                        <m:t>𝑚</m:t>
                      </m:r>
                      <m:r>
                        <a:rPr lang="en-US" altLang="zh-CN" sz="2000" i="1">
                          <a:latin typeface="Cambria Math" panose="02040503050406030204" pitchFamily="18" charset="0"/>
                          <a:ea typeface="Cambria Math" panose="02040503050406030204" pitchFamily="18" charset="0"/>
                        </a:rPr>
                        <m:t>^2)</m:t>
                      </m:r>
                    </m:oMath>
                  </m:oMathPara>
                </a14:m>
                <a:endParaRPr lang="en-US" altLang="zh-CN" sz="2000" dirty="0"/>
              </a:p>
              <a:p>
                <a:pPr marL="0" indent="0">
                  <a:buNone/>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=25.6</m:t>
                      </m:r>
                      <m:r>
                        <a:rPr lang="en-US" altLang="zh-CN" sz="2000" b="0" i="1" smtClean="0">
                          <a:latin typeface="Cambria Math" panose="02040503050406030204" pitchFamily="18" charset="0"/>
                          <a:ea typeface="Cambria Math" panose="02040503050406030204" pitchFamily="18" charset="0"/>
                        </a:rPr>
                        <m:t>℃+</m:t>
                      </m:r>
                      <m:d>
                        <m:dPr>
                          <m:ctrlPr>
                            <a:rPr lang="en-US" altLang="zh-CN" sz="2000" i="1">
                              <a:latin typeface="Cambria Math" panose="02040503050406030204" pitchFamily="18" charset="0"/>
                              <a:ea typeface="Cambria Math" panose="02040503050406030204" pitchFamily="18" charset="0"/>
                            </a:rPr>
                          </m:ctrlPr>
                        </m:dPr>
                        <m:e>
                          <m:f>
                            <m:fPr>
                              <m:ctrlPr>
                                <a:rPr lang="en-US" altLang="zh-CN" sz="2000" i="1">
                                  <a:latin typeface="Cambria Math" panose="02040503050406030204" pitchFamily="18" charset="0"/>
                                  <a:ea typeface="Cambria Math" panose="02040503050406030204" pitchFamily="18" charset="0"/>
                                </a:rPr>
                              </m:ctrlPr>
                            </m:fPr>
                            <m:num>
                              <m:r>
                                <a:rPr lang="en-US" altLang="zh-CN" sz="2000" b="0" i="1" smtClean="0">
                                  <a:latin typeface="Cambria Math" panose="02040503050406030204" pitchFamily="18" charset="0"/>
                                  <a:ea typeface="Cambria Math" panose="02040503050406030204" pitchFamily="18" charset="0"/>
                                </a:rPr>
                                <m:t>4</m:t>
                              </m:r>
                              <m:r>
                                <a:rPr lang="en-US" altLang="zh-CN" sz="2000" i="1">
                                  <a:latin typeface="Cambria Math" panose="02040503050406030204" pitchFamily="18" charset="0"/>
                                </a:rPr>
                                <m:t>0℃−20℃</m:t>
                              </m:r>
                            </m:num>
                            <m:den>
                              <m:f>
                                <m:fPr>
                                  <m:type m:val="lin"/>
                                  <m:ctrlPr>
                                    <a:rPr lang="en-US" altLang="zh-CN" sz="2000" i="1">
                                      <a:latin typeface="Cambria Math" panose="02040503050406030204" pitchFamily="18" charset="0"/>
                                      <a:ea typeface="Cambria Math" panose="02040503050406030204" pitchFamily="18" charset="0"/>
                                    </a:rPr>
                                  </m:ctrlPr>
                                </m:fPr>
                                <m:num>
                                  <m:r>
                                    <a:rPr lang="en-US" altLang="zh-CN" sz="2000" i="1">
                                      <a:latin typeface="Cambria Math" panose="02040503050406030204" pitchFamily="18" charset="0"/>
                                      <a:ea typeface="Cambria Math" panose="02040503050406030204" pitchFamily="18" charset="0"/>
                                    </a:rPr>
                                    <m:t>0.8</m:t>
                                  </m:r>
                                  <m:r>
                                    <a:rPr lang="en-US" altLang="zh-CN" sz="2000" i="1">
                                      <a:latin typeface="Cambria Math" panose="02040503050406030204" pitchFamily="18" charset="0"/>
                                      <a:ea typeface="Cambria Math" panose="02040503050406030204" pitchFamily="18" charset="0"/>
                                    </a:rPr>
                                    <m:t>𝑘𝑤</m:t>
                                  </m:r>
                                </m:num>
                                <m:den>
                                  <m:sSup>
                                    <m:sSupPr>
                                      <m:ctrlPr>
                                        <a:rPr lang="en-US" altLang="zh-CN" sz="2000" i="1">
                                          <a:latin typeface="Cambria Math" panose="02040503050406030204" pitchFamily="18" charset="0"/>
                                          <a:ea typeface="Cambria Math" panose="02040503050406030204" pitchFamily="18" charset="0"/>
                                        </a:rPr>
                                      </m:ctrlPr>
                                    </m:sSupPr>
                                    <m:e>
                                      <m:r>
                                        <a:rPr lang="en-US" altLang="zh-CN" sz="2000" i="1">
                                          <a:latin typeface="Cambria Math" panose="02040503050406030204" pitchFamily="18" charset="0"/>
                                          <a:ea typeface="Cambria Math" panose="02040503050406030204" pitchFamily="18" charset="0"/>
                                        </a:rPr>
                                        <m:t>𝑚</m:t>
                                      </m:r>
                                    </m:e>
                                    <m:sup>
                                      <m:r>
                                        <a:rPr lang="en-US" altLang="zh-CN" sz="2000" i="1">
                                          <a:latin typeface="Cambria Math" panose="02040503050406030204" pitchFamily="18" charset="0"/>
                                          <a:ea typeface="Cambria Math" panose="02040503050406030204" pitchFamily="18" charset="0"/>
                                        </a:rPr>
                                        <m:t>2</m:t>
                                      </m:r>
                                    </m:sup>
                                  </m:sSup>
                                </m:den>
                              </m:f>
                            </m:den>
                          </m:f>
                        </m:e>
                      </m:d>
                      <m:r>
                        <a:rPr lang="en-US" altLang="zh-CN" sz="2000" b="0" i="1" smtClean="0">
                          <a:latin typeface="Cambria Math" panose="02040503050406030204" pitchFamily="18" charset="0"/>
                          <a:ea typeface="Cambria Math" panose="02040503050406030204" pitchFamily="18" charset="0"/>
                        </a:rPr>
                        <m:t>×0.753</m:t>
                      </m:r>
                      <m:d>
                        <m:dPr>
                          <m:ctrlPr>
                            <a:rPr lang="en-US" altLang="zh-CN" sz="2000" b="0" i="1" smtClean="0">
                              <a:latin typeface="Cambria Math" panose="02040503050406030204" pitchFamily="18" charset="0"/>
                              <a:ea typeface="Cambria Math" panose="02040503050406030204" pitchFamily="18" charset="0"/>
                            </a:rPr>
                          </m:ctrlPr>
                        </m:dPr>
                        <m:e>
                          <m:f>
                            <m:fPr>
                              <m:type m:val="lin"/>
                              <m:ctrlPr>
                                <a:rPr lang="en-US" altLang="zh-CN" sz="2000" b="0" i="1" smtClean="0">
                                  <a:latin typeface="Cambria Math" panose="02040503050406030204" pitchFamily="18" charset="0"/>
                                  <a:ea typeface="Cambria Math" panose="02040503050406030204" pitchFamily="18" charset="0"/>
                                </a:rPr>
                              </m:ctrlPr>
                            </m:fPr>
                            <m:num>
                              <m:r>
                                <a:rPr lang="en-US" altLang="zh-CN" sz="2000" i="1">
                                  <a:latin typeface="Cambria Math" panose="02040503050406030204" pitchFamily="18" charset="0"/>
                                  <a:ea typeface="Cambria Math" panose="02040503050406030204" pitchFamily="18" charset="0"/>
                                </a:rPr>
                                <m:t>𝑘𝑊</m:t>
                              </m:r>
                            </m:num>
                            <m:den>
                              <m:sSup>
                                <m:sSupPr>
                                  <m:ctrlPr>
                                    <a:rPr lang="en-US" altLang="zh-CN" sz="2000" i="1">
                                      <a:latin typeface="Cambria Math" panose="02040503050406030204" pitchFamily="18" charset="0"/>
                                      <a:ea typeface="Cambria Math" panose="02040503050406030204" pitchFamily="18" charset="0"/>
                                    </a:rPr>
                                  </m:ctrlPr>
                                </m:sSupPr>
                                <m:e>
                                  <m:r>
                                    <a:rPr lang="en-US" altLang="zh-CN" sz="2000" i="1">
                                      <a:latin typeface="Cambria Math" panose="02040503050406030204" pitchFamily="18" charset="0"/>
                                      <a:ea typeface="Cambria Math" panose="02040503050406030204" pitchFamily="18" charset="0"/>
                                    </a:rPr>
                                    <m:t>𝑚</m:t>
                                  </m:r>
                                </m:e>
                                <m:sup>
                                  <m:r>
                                    <a:rPr lang="en-US" altLang="zh-CN" sz="2000" i="1">
                                      <a:latin typeface="Cambria Math" panose="02040503050406030204" pitchFamily="18" charset="0"/>
                                      <a:ea typeface="Cambria Math" panose="02040503050406030204" pitchFamily="18" charset="0"/>
                                    </a:rPr>
                                    <m:t>2</m:t>
                                  </m:r>
                                </m:sup>
                              </m:sSup>
                            </m:den>
                          </m:f>
                        </m:e>
                      </m:d>
                      <m:r>
                        <a:rPr lang="en-US" altLang="zh-CN" sz="2000" b="0" i="1" smtClean="0">
                          <a:latin typeface="Cambria Math" panose="02040503050406030204" pitchFamily="18" charset="0"/>
                          <a:ea typeface="Cambria Math" panose="02040503050406030204" pitchFamily="18" charset="0"/>
                        </a:rPr>
                        <m:t>=49.1</m:t>
                      </m:r>
                      <m:r>
                        <a:rPr lang="en-US" altLang="zh-CN" sz="2000" i="1">
                          <a:latin typeface="Cambria Math" panose="02040503050406030204" pitchFamily="18" charset="0"/>
                        </a:rPr>
                        <m:t>℃</m:t>
                      </m:r>
                    </m:oMath>
                  </m:oMathPara>
                </a14:m>
                <a:endParaRPr lang="en-US" altLang="zh-CN" sz="2000" dirty="0"/>
              </a:p>
              <a:p>
                <a:pPr marL="0" indent="0">
                  <a:buNone/>
                </a:pPr>
                <a:endParaRPr lang="en-US" altLang="zh-CN" sz="1000" dirty="0"/>
              </a:p>
              <a:p>
                <a:pPr>
                  <a:buNone/>
                </a:pPr>
                <a:r>
                  <a:rPr lang="en-US" i="1" dirty="0"/>
                  <a:t>Decrease in </a:t>
                </a:r>
                <a:r>
                  <a:rPr lang="en-US" i="1" dirty="0" err="1"/>
                  <a:t>P</a:t>
                </a:r>
                <a:r>
                  <a:rPr lang="en-US" i="1" baseline="-25000" dirty="0" err="1"/>
                  <a:t>max</a:t>
                </a:r>
                <a:r>
                  <a:rPr lang="en-US" i="1" dirty="0"/>
                  <a:t> = 0.38%/ ˚C · (49.1 − 25)˚C = 9.16%</a:t>
                </a:r>
              </a:p>
              <a:p>
                <a:pPr>
                  <a:buNone/>
                </a:pPr>
                <a:r>
                  <a:rPr lang="en-US" i="1" dirty="0"/>
                  <a:t>NOCT derate = 1 - 0.0916 = 0.908</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159" t="-984" b="-13161"/>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80140AB0-E866-4368-B89F-437894F709DE}"/>
              </a:ext>
            </a:extLst>
          </p:cNvPr>
          <p:cNvSpPr>
            <a:spLocks noGrp="1"/>
          </p:cNvSpPr>
          <p:nvPr>
            <p:ph type="sldNum" sz="quarter" idx="12"/>
          </p:nvPr>
        </p:nvSpPr>
        <p:spPr/>
        <p:txBody>
          <a:bodyPr/>
          <a:lstStyle/>
          <a:p>
            <a:pPr>
              <a:defRPr/>
            </a:pPr>
            <a:fld id="{A5A7C52C-B8D8-46AC-9434-6888604DA894}" type="slidenum">
              <a:rPr lang="en-US" altLang="zh-CN" smtClean="0"/>
              <a:pPr>
                <a:defRPr/>
              </a:pPr>
              <a:t>17</a:t>
            </a:fld>
            <a:endParaRPr lang="en-US" altLang="zh-C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gn="ctr" eaLnBrk="1" hangingPunct="1"/>
            <a:r>
              <a:rPr lang="en-US" altLang="en-US" dirty="0">
                <a:ea typeface="ＭＳ Ｐゴシック" pitchFamily="34" charset="-128"/>
              </a:rPr>
              <a:t>Example of PV Derating using PTC</a:t>
            </a:r>
          </a:p>
        </p:txBody>
      </p:sp>
      <p:sp>
        <p:nvSpPr>
          <p:cNvPr id="34819" name="Content Placeholder 2"/>
          <p:cNvSpPr>
            <a:spLocks noGrp="1"/>
          </p:cNvSpPr>
          <p:nvPr>
            <p:ph idx="1"/>
          </p:nvPr>
        </p:nvSpPr>
        <p:spPr/>
        <p:txBody>
          <a:bodyPr/>
          <a:lstStyle/>
          <a:p>
            <a:pPr eaLnBrk="1" hangingPunct="1"/>
            <a:r>
              <a:rPr lang="en-US" altLang="en-US" sz="2000" dirty="0">
                <a:ea typeface="ＭＳ Ｐゴシック" pitchFamily="34" charset="-128"/>
              </a:rPr>
              <a:t>A PV array has rating of 1 </a:t>
            </a:r>
            <a:r>
              <a:rPr lang="en-US" altLang="en-US" sz="2000" dirty="0" err="1">
                <a:ea typeface="ＭＳ Ｐゴシック" pitchFamily="34" charset="-128"/>
              </a:rPr>
              <a:t>kW</a:t>
            </a:r>
            <a:r>
              <a:rPr lang="en-US" altLang="zh-CN" sz="2000" dirty="0" err="1">
                <a:ea typeface="ＭＳ Ｐゴシック" pitchFamily="34" charset="-128"/>
              </a:rPr>
              <a:t>p</a:t>
            </a:r>
            <a:r>
              <a:rPr lang="en-US" altLang="en-US" sz="2000" dirty="0">
                <a:ea typeface="ＭＳ Ｐゴシック" pitchFamily="34" charset="-128"/>
              </a:rPr>
              <a:t> under standard test conditions (STC).  Nominal operating </a:t>
            </a:r>
            <a:r>
              <a:rPr lang="en-US" altLang="en-US" sz="2000" dirty="0">
                <a:solidFill>
                  <a:srgbClr val="FF0000"/>
                </a:solidFill>
                <a:ea typeface="ＭＳ Ｐゴシック" pitchFamily="34" charset="-128"/>
              </a:rPr>
              <a:t>cell</a:t>
            </a:r>
            <a:r>
              <a:rPr lang="en-US" altLang="en-US" sz="2000" dirty="0">
                <a:ea typeface="ＭＳ Ｐゴシック" pitchFamily="34" charset="-128"/>
              </a:rPr>
              <a:t> temperature (NOCT) is 47˚C, DC power output drops by 0.5% for every ˚C above the STC temperature of 25˚C. The Mismatched module loss = 3%, the Dirt loss = 4% and the Inverter efficiency = 90%. Estimate </a:t>
            </a:r>
            <a:r>
              <a:rPr lang="en-US" altLang="en-US" sz="2000" i="1" dirty="0">
                <a:ea typeface="ＭＳ Ｐゴシック" pitchFamily="34" charset="-128"/>
              </a:rPr>
              <a:t>P</a:t>
            </a:r>
            <a:r>
              <a:rPr lang="en-US" altLang="en-US" sz="2000" i="1" baseline="-25000" dirty="0">
                <a:ea typeface="ＭＳ Ｐゴシック" pitchFamily="34" charset="-128"/>
              </a:rPr>
              <a:t>AC(PTC)</a:t>
            </a:r>
            <a:r>
              <a:rPr lang="en-US" altLang="en-US" sz="2000" dirty="0">
                <a:ea typeface="ＭＳ Ｐゴシック" pitchFamily="34" charset="-128"/>
              </a:rPr>
              <a:t>, the AC output power under PVUSA test conditions (PTC) of 1kW/m</a:t>
            </a:r>
            <a:r>
              <a:rPr lang="en-US" altLang="en-US" sz="2000" baseline="30000" dirty="0">
                <a:ea typeface="ＭＳ Ｐゴシック" pitchFamily="34" charset="-128"/>
              </a:rPr>
              <a:t>2</a:t>
            </a:r>
            <a:r>
              <a:rPr lang="en-US" altLang="en-US" sz="2000" dirty="0">
                <a:ea typeface="ＭＳ Ｐゴシック" pitchFamily="34" charset="-128"/>
              </a:rPr>
              <a:t>.</a:t>
            </a:r>
          </a:p>
          <a:p>
            <a:pPr eaLnBrk="1" hangingPunct="1"/>
            <a:r>
              <a:rPr lang="en-US" altLang="en-US" sz="2000" dirty="0">
                <a:ea typeface="ＭＳ Ｐゴシック" pitchFamily="34" charset="-128"/>
              </a:rPr>
              <a:t>conditions (PTC) – </a:t>
            </a:r>
            <a:r>
              <a:rPr lang="en-US" altLang="en-US" sz="2000" dirty="0">
                <a:highlight>
                  <a:srgbClr val="FFFF00"/>
                </a:highlight>
                <a:ea typeface="ＭＳ Ｐゴシック" pitchFamily="34" charset="-128"/>
              </a:rPr>
              <a:t>1-sun</a:t>
            </a:r>
            <a:r>
              <a:rPr lang="en-US" altLang="en-US" sz="2000" dirty="0">
                <a:ea typeface="ＭＳ Ｐゴシック" pitchFamily="34" charset="-128"/>
              </a:rPr>
              <a:t> insolation in plane of array, 20˚C ambient temperature, wind-speed of 1 m/s</a:t>
            </a:r>
          </a:p>
          <a:p>
            <a:pPr eaLnBrk="1" hangingPunct="1"/>
            <a:endParaRPr lang="en-US" altLang="en-US" sz="2000" dirty="0">
              <a:ea typeface="ＭＳ Ｐゴシック" pitchFamily="34" charset="-128"/>
            </a:endParaRPr>
          </a:p>
          <a:p>
            <a:pPr marL="0" eaLnBrk="1" hangingPunct="1">
              <a:spcBef>
                <a:spcPts val="0"/>
              </a:spcBef>
              <a:buNone/>
            </a:pPr>
            <a:r>
              <a:rPr lang="en-US" altLang="en-US" sz="2000" dirty="0">
                <a:ea typeface="ＭＳ Ｐゴシック" pitchFamily="34" charset="-128"/>
              </a:rPr>
              <a:t>The estimated cell temperature is</a:t>
            </a:r>
          </a:p>
          <a:p>
            <a:pPr marL="0" eaLnBrk="1" hangingPunct="1">
              <a:spcBef>
                <a:spcPts val="0"/>
              </a:spcBef>
              <a:buNone/>
            </a:pPr>
            <a:r>
              <a:rPr lang="en-US" sz="2000" dirty="0"/>
              <a:t>Decrease in P</a:t>
            </a:r>
            <a:r>
              <a:rPr lang="en-US" sz="2000" baseline="-25000" dirty="0"/>
              <a:t>DC,PTC</a:t>
            </a:r>
            <a:r>
              <a:rPr lang="en-US" sz="2000" dirty="0"/>
              <a:t> = 0.5%/ ˚C · (53.8 − 25)˚C = 14.4%</a:t>
            </a:r>
          </a:p>
          <a:p>
            <a:pPr marL="0" eaLnBrk="1" hangingPunct="1">
              <a:spcBef>
                <a:spcPts val="0"/>
              </a:spcBef>
              <a:buNone/>
            </a:pPr>
            <a:r>
              <a:rPr lang="en-US" sz="2000" dirty="0"/>
              <a:t>NOCT derate = 1 – 0.144 = 0.856</a:t>
            </a:r>
          </a:p>
          <a:p>
            <a:pPr marL="0" eaLnBrk="1" hangingPunct="1">
              <a:spcBef>
                <a:spcPts val="0"/>
              </a:spcBef>
              <a:buNone/>
            </a:pPr>
            <a:r>
              <a:rPr lang="en-US" sz="2000" dirty="0"/>
              <a:t>P</a:t>
            </a:r>
            <a:r>
              <a:rPr lang="en-US" sz="2000" baseline="-25000" dirty="0"/>
              <a:t>DC,PTC</a:t>
            </a:r>
            <a:r>
              <a:rPr lang="en-US" sz="2000" dirty="0"/>
              <a:t> </a:t>
            </a:r>
            <a:r>
              <a:rPr lang="en-US" altLang="en-US" sz="2000" dirty="0">
                <a:ea typeface="ＭＳ Ｐゴシック" pitchFamily="34" charset="-128"/>
              </a:rPr>
              <a:t>= 1kW× 0.856 = 0.856kW</a:t>
            </a:r>
            <a:endParaRPr lang="en-US" sz="2000" dirty="0"/>
          </a:p>
          <a:p>
            <a:pPr marL="0" eaLnBrk="1" hangingPunct="1">
              <a:spcBef>
                <a:spcPts val="0"/>
              </a:spcBef>
              <a:buNone/>
            </a:pPr>
            <a:r>
              <a:rPr lang="en-US" sz="2000" dirty="0"/>
              <a:t>Total derate factor = 0.97×0.96×0.90 = 0.83808</a:t>
            </a:r>
          </a:p>
          <a:p>
            <a:pPr marL="0" eaLnBrk="1" hangingPunct="1">
              <a:spcBef>
                <a:spcPts val="0"/>
              </a:spcBef>
              <a:buNone/>
            </a:pPr>
            <a:r>
              <a:rPr lang="en-US" sz="2000" dirty="0"/>
              <a:t>P</a:t>
            </a:r>
            <a:r>
              <a:rPr lang="en-US" sz="2000" baseline="-25000" dirty="0"/>
              <a:t>AC,PTC</a:t>
            </a:r>
            <a:r>
              <a:rPr lang="en-US" sz="2000" dirty="0"/>
              <a:t> </a:t>
            </a:r>
            <a:r>
              <a:rPr lang="en-US" altLang="en-US" sz="2000" dirty="0">
                <a:ea typeface="ＭＳ Ｐゴシック" pitchFamily="34" charset="-128"/>
              </a:rPr>
              <a:t>= 0.856kW× 0.83808 = 0.7174kW</a:t>
            </a:r>
          </a:p>
          <a:p>
            <a:pPr marL="0" eaLnBrk="1" hangingPunct="1">
              <a:spcBef>
                <a:spcPts val="0"/>
              </a:spcBef>
              <a:buNone/>
            </a:pPr>
            <a:r>
              <a:rPr lang="en-US" altLang="en-US" sz="2000" dirty="0">
                <a:ea typeface="ＭＳ Ｐゴシック" pitchFamily="34" charset="-128"/>
              </a:rPr>
              <a:t>OR: </a:t>
            </a:r>
            <a:r>
              <a:rPr lang="en-US" sz="2000" dirty="0"/>
              <a:t>P</a:t>
            </a:r>
            <a:r>
              <a:rPr lang="en-US" sz="2000" baseline="-25000" dirty="0"/>
              <a:t>AC,PTC</a:t>
            </a:r>
            <a:r>
              <a:rPr lang="en-US" sz="2000" dirty="0"/>
              <a:t> </a:t>
            </a:r>
            <a:r>
              <a:rPr lang="en-US" altLang="en-US" sz="2000" dirty="0">
                <a:ea typeface="ＭＳ Ｐゴシック" pitchFamily="34" charset="-128"/>
              </a:rPr>
              <a:t>= 1kW× (0.856X0.97X0.96X0.90)= 0.7174kW</a:t>
            </a:r>
          </a:p>
          <a:p>
            <a:pPr eaLnBrk="1" hangingPunct="1">
              <a:buNone/>
            </a:pPr>
            <a:endParaRPr lang="en-US" altLang="en-US" sz="2000" i="1" dirty="0">
              <a:ea typeface="ＭＳ Ｐゴシック" pitchFamily="34" charset="-128"/>
            </a:endParaRPr>
          </a:p>
        </p:txBody>
      </p:sp>
      <p:graphicFrame>
        <p:nvGraphicFramePr>
          <p:cNvPr id="62465" name="Object 1"/>
          <p:cNvGraphicFramePr>
            <a:graphicFrameLocks noChangeAspect="1"/>
          </p:cNvGraphicFramePr>
          <p:nvPr>
            <p:extLst>
              <p:ext uri="{D42A27DB-BD31-4B8C-83A1-F6EECF244321}">
                <p14:modId xmlns:p14="http://schemas.microsoft.com/office/powerpoint/2010/main" val="2728129456"/>
              </p:ext>
            </p:extLst>
          </p:nvPr>
        </p:nvGraphicFramePr>
        <p:xfrm>
          <a:off x="4056166" y="3698081"/>
          <a:ext cx="4495800" cy="850900"/>
        </p:xfrm>
        <a:graphic>
          <a:graphicData uri="http://schemas.openxmlformats.org/presentationml/2006/ole">
            <mc:AlternateContent xmlns:mc="http://schemas.openxmlformats.org/markup-compatibility/2006">
              <mc:Choice xmlns:v="urn:schemas-microsoft-com:vml" Requires="v">
                <p:oleObj spid="_x0000_s3104" name="Equation" r:id="rId4" imgW="3035160" imgH="482400" progId="Equation.3">
                  <p:embed/>
                </p:oleObj>
              </mc:Choice>
              <mc:Fallback>
                <p:oleObj name="Equation" r:id="rId4" imgW="3035160" imgH="482400" progId="Equation.3">
                  <p:embed/>
                  <p:pic>
                    <p:nvPicPr>
                      <p:cNvPr id="62465"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6166" y="3698081"/>
                        <a:ext cx="4495800" cy="850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灯片编号占位符 1">
            <a:extLst>
              <a:ext uri="{FF2B5EF4-FFF2-40B4-BE49-F238E27FC236}">
                <a16:creationId xmlns:a16="http://schemas.microsoft.com/office/drawing/2014/main" id="{BAD3AA00-45BD-4497-8B0B-B40D5BD6070B}"/>
              </a:ext>
            </a:extLst>
          </p:cNvPr>
          <p:cNvSpPr>
            <a:spLocks noGrp="1"/>
          </p:cNvSpPr>
          <p:nvPr>
            <p:ph type="sldNum" sz="quarter" idx="12"/>
          </p:nvPr>
        </p:nvSpPr>
        <p:spPr/>
        <p:txBody>
          <a:bodyPr/>
          <a:lstStyle/>
          <a:p>
            <a:pPr>
              <a:defRPr/>
            </a:pPr>
            <a:fld id="{A5A7C52C-B8D8-46AC-9434-6888604DA894}" type="slidenum">
              <a:rPr lang="en-US" altLang="zh-CN" smtClean="0"/>
              <a:pPr>
                <a:defRPr/>
              </a:pPr>
              <a:t>18</a:t>
            </a:fld>
            <a:endParaRPr lang="en-US" altLang="zh-CN"/>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altLang="en-US" dirty="0">
                <a:ea typeface="ＭＳ Ｐゴシック" pitchFamily="34" charset="-128"/>
              </a:rPr>
              <a:t>“Peak-Hours” Approach</a:t>
            </a:r>
          </a:p>
        </p:txBody>
      </p:sp>
      <mc:AlternateContent xmlns:mc="http://schemas.openxmlformats.org/markup-compatibility/2006" xmlns:a14="http://schemas.microsoft.com/office/drawing/2010/main">
        <mc:Choice Requires="a14">
          <p:sp>
            <p:nvSpPr>
              <p:cNvPr id="36867" name="Content Placeholder 2"/>
              <p:cNvSpPr>
                <a:spLocks noGrp="1"/>
              </p:cNvSpPr>
              <p:nvPr>
                <p:ph idx="1"/>
              </p:nvPr>
            </p:nvSpPr>
            <p:spPr/>
            <p:txBody>
              <a:bodyPr/>
              <a:lstStyle/>
              <a:p>
                <a:pPr marL="0" indent="0">
                  <a:buNone/>
                </a:pPr>
                <a:r>
                  <a:rPr lang="en-US" altLang="zh-CN" dirty="0"/>
                  <a:t>After the </a:t>
                </a:r>
                <a:r>
                  <a:rPr lang="en-US" altLang="zh-CN" dirty="0" err="1"/>
                  <a:t>derate</a:t>
                </a:r>
                <a:r>
                  <a:rPr lang="en-US" altLang="zh-CN" dirty="0"/>
                  <a:t> factor is known, the next key thing to evaluate is the amount of sunlight available at the site.</a:t>
                </a:r>
                <a:endParaRPr lang="en-US" altLang="en-US" dirty="0">
                  <a:ea typeface="ＭＳ Ｐゴシック" pitchFamily="34" charset="-128"/>
                </a:endParaRPr>
              </a:p>
              <a:p>
                <a:pPr eaLnBrk="1" hangingPunct="1"/>
                <a:r>
                  <a:rPr lang="en-US" altLang="en-US" dirty="0">
                    <a:ea typeface="ＭＳ Ｐゴシック" pitchFamily="34" charset="-128"/>
                  </a:rPr>
                  <a:t>We can say that 5.6 kWh/(m</a:t>
                </a:r>
                <a:r>
                  <a:rPr lang="en-US" altLang="en-US" baseline="30000" dirty="0">
                    <a:ea typeface="ＭＳ Ｐゴシック" pitchFamily="34" charset="-128"/>
                  </a:rPr>
                  <a:t>2</a:t>
                </a:r>
                <a:r>
                  <a:rPr lang="en-US" altLang="en-US" dirty="0">
                    <a:ea typeface="ＭＳ Ｐゴシック" pitchFamily="34" charset="-128"/>
                  </a:rPr>
                  <a:t>-day) is 5.6 h/d of 1-sun or 5.6 hours of “peak sun” </a:t>
                </a:r>
              </a:p>
              <a:p>
                <a:pPr eaLnBrk="1" hangingPunct="1"/>
                <a:r>
                  <a:rPr lang="en-US" altLang="en-US" dirty="0">
                    <a:ea typeface="ＭＳ Ｐゴシック" pitchFamily="34" charset="-128"/>
                  </a:rPr>
                  <a:t>If we know P</a:t>
                </a:r>
                <a:r>
                  <a:rPr lang="en-US" altLang="en-US" baseline="-25000" dirty="0">
                    <a:ea typeface="ＭＳ Ｐゴシック" pitchFamily="34" charset="-128"/>
                  </a:rPr>
                  <a:t>ac</a:t>
                </a:r>
                <a:r>
                  <a:rPr lang="en-US" altLang="en-US" dirty="0">
                    <a:ea typeface="ＭＳ Ｐゴシック" pitchFamily="34" charset="-128"/>
                  </a:rPr>
                  <a:t>, computed for 1-sun, just multiply by hours of peak sun to get kWh</a:t>
                </a:r>
              </a:p>
              <a:p>
                <a:pPr eaLnBrk="1" hangingPunct="1"/>
                <a:r>
                  <a:rPr lang="en-US" altLang="en-US" dirty="0">
                    <a:ea typeface="ＭＳ Ｐゴシック" pitchFamily="34" charset="-128"/>
                  </a:rPr>
                  <a:t>If we assume the average PV system efficiency over a day is the same as the efficiency at 1-sun, then</a:t>
                </a:r>
              </a:p>
              <a:p>
                <a:pPr eaLnBrk="1" hangingPunct="1"/>
                <a:endParaRPr lang="en-US" altLang="en-US" sz="1000" dirty="0">
                  <a:ea typeface="ＭＳ Ｐゴシック" pitchFamily="34" charset="-128"/>
                </a:endParaRPr>
              </a:p>
              <a:p>
                <a:pPr marL="0" indent="0" eaLnBrk="1" hangingPunct="1">
                  <a:buNone/>
                </a:pPr>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ea typeface="ＭＳ Ｐゴシック" pitchFamily="34" charset="-128"/>
                        </a:rPr>
                        <m:t>𝐸𝑛𝑒𝑟𝑔𝑦</m:t>
                      </m:r>
                      <m:d>
                        <m:dPr>
                          <m:ctrlPr>
                            <a:rPr lang="en-US" altLang="en-US" b="0" i="1" smtClean="0">
                              <a:latin typeface="Cambria Math" panose="02040503050406030204" pitchFamily="18" charset="0"/>
                              <a:ea typeface="ＭＳ Ｐゴシック" pitchFamily="34" charset="-128"/>
                            </a:rPr>
                          </m:ctrlPr>
                        </m:dPr>
                        <m:e>
                          <m:f>
                            <m:fPr>
                              <m:type m:val="lin"/>
                              <m:ctrlPr>
                                <a:rPr lang="en-US" altLang="en-US" b="0" i="1" smtClean="0">
                                  <a:latin typeface="Cambria Math" panose="02040503050406030204" pitchFamily="18" charset="0"/>
                                  <a:ea typeface="ＭＳ Ｐゴシック" pitchFamily="34" charset="-128"/>
                                </a:rPr>
                              </m:ctrlPr>
                            </m:fPr>
                            <m:num>
                              <m:r>
                                <a:rPr lang="en-US" altLang="en-US" b="0" i="1" smtClean="0">
                                  <a:latin typeface="Cambria Math" panose="02040503050406030204" pitchFamily="18" charset="0"/>
                                  <a:ea typeface="ＭＳ Ｐゴシック" pitchFamily="34" charset="-128"/>
                                </a:rPr>
                                <m:t>𝑘𝑊h</m:t>
                              </m:r>
                            </m:num>
                            <m:den>
                              <m:r>
                                <a:rPr lang="en-US" altLang="en-US" b="0" i="1" smtClean="0">
                                  <a:latin typeface="Cambria Math" panose="02040503050406030204" pitchFamily="18" charset="0"/>
                                  <a:ea typeface="ＭＳ Ｐゴシック" pitchFamily="34" charset="-128"/>
                                </a:rPr>
                                <m:t>𝑑</m:t>
                              </m:r>
                            </m:den>
                          </m:f>
                        </m:e>
                      </m:d>
                      <m:r>
                        <a:rPr lang="en-US" altLang="en-US" b="0" i="1" smtClean="0">
                          <a:latin typeface="Cambria Math" panose="02040503050406030204" pitchFamily="18" charset="0"/>
                          <a:ea typeface="ＭＳ Ｐゴシック" pitchFamily="34" charset="-128"/>
                        </a:rPr>
                        <m:t>=</m:t>
                      </m:r>
                      <m:sSub>
                        <m:sSubPr>
                          <m:ctrlPr>
                            <a:rPr lang="en-US" altLang="en-US" b="0" i="1" smtClean="0">
                              <a:latin typeface="Cambria Math" panose="02040503050406030204" pitchFamily="18" charset="0"/>
                              <a:ea typeface="ＭＳ Ｐゴシック" pitchFamily="34" charset="-128"/>
                            </a:rPr>
                          </m:ctrlPr>
                        </m:sSubPr>
                        <m:e>
                          <m:r>
                            <a:rPr lang="en-US" altLang="en-US" b="0" i="1" smtClean="0">
                              <a:latin typeface="Cambria Math" panose="02040503050406030204" pitchFamily="18" charset="0"/>
                              <a:ea typeface="ＭＳ Ｐゴシック" pitchFamily="34" charset="-128"/>
                            </a:rPr>
                            <m:t>𝑃</m:t>
                          </m:r>
                        </m:e>
                        <m:sub>
                          <m:r>
                            <a:rPr lang="en-US" altLang="en-US" b="0" i="1" smtClean="0">
                              <a:latin typeface="Cambria Math" panose="02040503050406030204" pitchFamily="18" charset="0"/>
                              <a:ea typeface="ＭＳ Ｐゴシック" pitchFamily="34" charset="-128"/>
                            </a:rPr>
                            <m:t>𝐴𝐶</m:t>
                          </m:r>
                        </m:sub>
                      </m:sSub>
                      <m:d>
                        <m:dPr>
                          <m:ctrlPr>
                            <a:rPr lang="en-US" altLang="en-US" b="0" i="1" smtClean="0">
                              <a:latin typeface="Cambria Math" panose="02040503050406030204" pitchFamily="18" charset="0"/>
                              <a:ea typeface="ＭＳ Ｐゴシック" pitchFamily="34" charset="-128"/>
                            </a:rPr>
                          </m:ctrlPr>
                        </m:dPr>
                        <m:e>
                          <m:r>
                            <a:rPr lang="en-US" altLang="en-US" b="0" i="1" smtClean="0">
                              <a:latin typeface="Cambria Math" panose="02040503050406030204" pitchFamily="18" charset="0"/>
                              <a:ea typeface="ＭＳ Ｐゴシック" pitchFamily="34" charset="-128"/>
                            </a:rPr>
                            <m:t>𝑘𝑊</m:t>
                          </m:r>
                        </m:e>
                      </m:d>
                      <m:r>
                        <a:rPr lang="en-US" altLang="en-US" b="0" i="1" smtClean="0">
                          <a:latin typeface="Cambria Math" panose="02040503050406030204" pitchFamily="18" charset="0"/>
                          <a:ea typeface="ＭＳ Ｐゴシック" pitchFamily="34" charset="-128"/>
                        </a:rPr>
                        <m:t>⋅</m:t>
                      </m:r>
                      <m:d>
                        <m:dPr>
                          <m:ctrlPr>
                            <a:rPr lang="en-US" altLang="en-US" b="0" i="1" smtClean="0">
                              <a:latin typeface="Cambria Math" panose="02040503050406030204" pitchFamily="18" charset="0"/>
                              <a:ea typeface="ＭＳ Ｐゴシック" pitchFamily="34" charset="-128"/>
                            </a:rPr>
                          </m:ctrlPr>
                        </m:dPr>
                        <m:e>
                          <m:f>
                            <m:fPr>
                              <m:type m:val="lin"/>
                              <m:ctrlPr>
                                <a:rPr lang="en-US" altLang="en-US" b="0" i="1" smtClean="0">
                                  <a:latin typeface="Cambria Math" panose="02040503050406030204" pitchFamily="18" charset="0"/>
                                  <a:ea typeface="ＭＳ Ｐゴシック" pitchFamily="34" charset="-128"/>
                                </a:rPr>
                              </m:ctrlPr>
                            </m:fPr>
                            <m:num>
                              <m:r>
                                <a:rPr lang="en-US" altLang="en-US" b="0" i="1" smtClean="0">
                                  <a:latin typeface="Cambria Math" panose="02040503050406030204" pitchFamily="18" charset="0"/>
                                  <a:ea typeface="ＭＳ Ｐゴシック" pitchFamily="34" charset="-128"/>
                                </a:rPr>
                                <m:t>h</m:t>
                              </m:r>
                            </m:num>
                            <m:den>
                              <m:r>
                                <a:rPr lang="en-US" altLang="en-US" b="0" i="1" smtClean="0">
                                  <a:latin typeface="Cambria Math" panose="02040503050406030204" pitchFamily="18" charset="0"/>
                                  <a:ea typeface="ＭＳ Ｐゴシック" pitchFamily="34" charset="-128"/>
                                </a:rPr>
                                <m:t>𝑑</m:t>
                              </m:r>
                            </m:den>
                          </m:f>
                          <m:r>
                            <a:rPr lang="en-US" altLang="en-US" b="0" i="1" smtClean="0">
                              <a:latin typeface="Cambria Math" panose="02040503050406030204" pitchFamily="18" charset="0"/>
                              <a:ea typeface="ＭＳ Ｐゴシック" pitchFamily="34" charset="-128"/>
                            </a:rPr>
                            <m:t> </m:t>
                          </m:r>
                          <m:r>
                            <a:rPr lang="en-US" altLang="en-US" b="0" i="1" smtClean="0">
                              <a:latin typeface="Cambria Math" panose="02040503050406030204" pitchFamily="18" charset="0"/>
                              <a:ea typeface="ＭＳ Ｐゴシック" pitchFamily="34" charset="-128"/>
                            </a:rPr>
                            <m:t>𝑜𝑓</m:t>
                          </m:r>
                          <m:r>
                            <a:rPr lang="en-US" altLang="en-US" b="0" i="1" smtClean="0">
                              <a:latin typeface="Cambria Math" panose="02040503050406030204" pitchFamily="18" charset="0"/>
                              <a:ea typeface="ＭＳ Ｐゴシック" pitchFamily="34" charset="-128"/>
                            </a:rPr>
                            <m:t> "</m:t>
                          </m:r>
                          <m:r>
                            <a:rPr lang="en-US" altLang="en-US" b="0" i="1" smtClean="0">
                              <a:latin typeface="Cambria Math" panose="02040503050406030204" pitchFamily="18" charset="0"/>
                              <a:ea typeface="ＭＳ Ｐゴシック" pitchFamily="34" charset="-128"/>
                            </a:rPr>
                            <m:t>𝑝𝑒𝑎𝑘</m:t>
                          </m:r>
                          <m:r>
                            <a:rPr lang="en-US" altLang="en-US" b="0" i="1" smtClean="0">
                              <a:latin typeface="Cambria Math" panose="02040503050406030204" pitchFamily="18" charset="0"/>
                              <a:ea typeface="ＭＳ Ｐゴシック" pitchFamily="34" charset="-128"/>
                            </a:rPr>
                            <m:t> </m:t>
                          </m:r>
                          <m:r>
                            <a:rPr lang="en-US" altLang="en-US" b="0" i="1" smtClean="0">
                              <a:latin typeface="Cambria Math" panose="02040503050406030204" pitchFamily="18" charset="0"/>
                              <a:ea typeface="ＭＳ Ｐゴシック" pitchFamily="34" charset="-128"/>
                            </a:rPr>
                            <m:t>𝑠𝑢𝑛</m:t>
                          </m:r>
                          <m:r>
                            <a:rPr lang="en-US" altLang="en-US" b="0" i="1" smtClean="0">
                              <a:latin typeface="Cambria Math" panose="02040503050406030204" pitchFamily="18" charset="0"/>
                              <a:ea typeface="ＭＳ Ｐゴシック" pitchFamily="34" charset="-128"/>
                            </a:rPr>
                            <m:t>"</m:t>
                          </m:r>
                        </m:e>
                      </m:d>
                    </m:oMath>
                  </m:oMathPara>
                </a14:m>
                <a:endParaRPr lang="en-US" altLang="en-US" dirty="0">
                  <a:ea typeface="ＭＳ Ｐゴシック" pitchFamily="34" charset="-128"/>
                </a:endParaRPr>
              </a:p>
              <a:p>
                <a:pPr marL="0" indent="0" eaLnBrk="1" hangingPunct="1">
                  <a:buNone/>
                </a:pPr>
                <a:endParaRPr lang="en-US" altLang="en-US" sz="1000" dirty="0">
                  <a:ea typeface="ＭＳ Ｐゴシック" pitchFamily="34" charset="-128"/>
                </a:endParaRPr>
              </a:p>
              <a:p>
                <a:pPr eaLnBrk="1" hangingPunct="1"/>
                <a:r>
                  <a:rPr lang="en-US" altLang="en-US" dirty="0">
                    <a:ea typeface="ＭＳ Ｐゴシック" pitchFamily="34" charset="-128"/>
                  </a:rPr>
                  <a:t>The equation is obtained by the steps in the next page.</a:t>
                </a:r>
              </a:p>
            </p:txBody>
          </p:sp>
        </mc:Choice>
        <mc:Fallback xmlns="">
          <p:sp>
            <p:nvSpPr>
              <p:cNvPr id="36867" name="Content Placeholder 2"/>
              <p:cNvSpPr>
                <a:spLocks noGrp="1" noRot="1" noChangeAspect="1" noMove="1" noResize="1" noEditPoints="1" noAdjustHandles="1" noChangeArrowheads="1" noChangeShapeType="1" noTextEdit="1"/>
              </p:cNvSpPr>
              <p:nvPr>
                <p:ph idx="1"/>
              </p:nvPr>
            </p:nvSpPr>
            <p:spPr>
              <a:blipFill>
                <a:blip r:embed="rId3"/>
                <a:stretch>
                  <a:fillRect l="-1159" t="-984" r="-2009"/>
                </a:stretch>
              </a:blipFill>
            </p:spPr>
            <p:txBody>
              <a:bodyPr/>
              <a:lstStyle/>
              <a:p>
                <a:r>
                  <a:rPr lang="zh-CN" altLang="en-US">
                    <a:noFill/>
                  </a:rPr>
                  <a:t> </a:t>
                </a:r>
              </a:p>
            </p:txBody>
          </p:sp>
        </mc:Fallback>
      </mc:AlternateContent>
      <p:sp>
        <p:nvSpPr>
          <p:cNvPr id="3" name="灯片编号占位符 2">
            <a:extLst>
              <a:ext uri="{FF2B5EF4-FFF2-40B4-BE49-F238E27FC236}">
                <a16:creationId xmlns:a16="http://schemas.microsoft.com/office/drawing/2014/main" id="{7928262D-42E9-4FE3-AC0A-5C5FDC91341F}"/>
              </a:ext>
            </a:extLst>
          </p:cNvPr>
          <p:cNvSpPr>
            <a:spLocks noGrp="1"/>
          </p:cNvSpPr>
          <p:nvPr>
            <p:ph type="sldNum" sz="quarter" idx="12"/>
          </p:nvPr>
        </p:nvSpPr>
        <p:spPr/>
        <p:txBody>
          <a:bodyPr/>
          <a:lstStyle/>
          <a:p>
            <a:pPr>
              <a:defRPr/>
            </a:pPr>
            <a:fld id="{A5A7C52C-B8D8-46AC-9434-6888604DA894}" type="slidenum">
              <a:rPr lang="en-US" altLang="zh-CN" smtClean="0"/>
              <a:pPr>
                <a:defRPr/>
              </a:pPr>
              <a:t>19</a:t>
            </a:fld>
            <a:endParaRPr lang="en-US" altLang="zh-CN"/>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0ADC5A-85FA-4DC6-B315-85AABC479FD1}"/>
              </a:ext>
            </a:extLst>
          </p:cNvPr>
          <p:cNvSpPr>
            <a:spLocks noGrp="1"/>
          </p:cNvSpPr>
          <p:nvPr>
            <p:ph type="title"/>
          </p:nvPr>
        </p:nvSpPr>
        <p:spPr/>
        <p:txBody>
          <a:bodyPr/>
          <a:lstStyle/>
          <a:p>
            <a:r>
              <a:rPr lang="en-US" altLang="zh-CN" dirty="0"/>
              <a:t>PV Systems – Four configurations</a:t>
            </a:r>
            <a:endParaRPr lang="zh-CN" altLang="en-US" dirty="0"/>
          </a:p>
        </p:txBody>
      </p:sp>
      <p:sp>
        <p:nvSpPr>
          <p:cNvPr id="3" name="内容占位符 2">
            <a:extLst>
              <a:ext uri="{FF2B5EF4-FFF2-40B4-BE49-F238E27FC236}">
                <a16:creationId xmlns:a16="http://schemas.microsoft.com/office/drawing/2014/main" id="{81949F5C-29C0-4465-9572-2EAD3AF56558}"/>
              </a:ext>
            </a:extLst>
          </p:cNvPr>
          <p:cNvSpPr>
            <a:spLocks noGrp="1"/>
          </p:cNvSpPr>
          <p:nvPr>
            <p:ph idx="1"/>
          </p:nvPr>
        </p:nvSpPr>
        <p:spPr/>
        <p:txBody>
          <a:bodyPr/>
          <a:lstStyle/>
          <a:p>
            <a:pPr eaLnBrk="1" hangingPunct="1">
              <a:buFontTx/>
              <a:buNone/>
            </a:pPr>
            <a:r>
              <a:rPr lang="en-US" altLang="en-US" dirty="0">
                <a:ea typeface="ＭＳ Ｐゴシック" pitchFamily="34" charset="-128"/>
              </a:rPr>
              <a:t>1. Grid-connected systems</a:t>
            </a:r>
          </a:p>
          <a:p>
            <a:pPr eaLnBrk="1" hangingPunct="1">
              <a:buFontTx/>
              <a:buNone/>
            </a:pPr>
            <a:r>
              <a:rPr lang="en-US" altLang="en-US" dirty="0">
                <a:ea typeface="ＭＳ Ｐゴシック" pitchFamily="34" charset="-128"/>
              </a:rPr>
              <a:t>	1.1. Behind-the-meter grid connected PV Systems (customer side; e.g., rooftop; small)</a:t>
            </a:r>
          </a:p>
          <a:p>
            <a:pPr eaLnBrk="1" hangingPunct="1">
              <a:buFontTx/>
              <a:buNone/>
            </a:pPr>
            <a:r>
              <a:rPr lang="en-US" altLang="en-US" dirty="0">
                <a:ea typeface="ＭＳ Ｐゴシック" pitchFamily="34" charset="-128"/>
              </a:rPr>
              <a:t>	1.2. Utility connected PV Systems or Microgrids (utility side)</a:t>
            </a:r>
          </a:p>
          <a:p>
            <a:pPr eaLnBrk="1" hangingPunct="1">
              <a:buFontTx/>
              <a:buNone/>
            </a:pPr>
            <a:endParaRPr lang="en-US" altLang="en-US" dirty="0">
              <a:ea typeface="ＭＳ Ｐゴシック" pitchFamily="34" charset="-128"/>
            </a:endParaRPr>
          </a:p>
          <a:p>
            <a:pPr eaLnBrk="1" hangingPunct="1">
              <a:buFontTx/>
              <a:buNone/>
            </a:pPr>
            <a:r>
              <a:rPr lang="en-US" altLang="en-US" dirty="0">
                <a:ea typeface="ＭＳ Ｐゴシック" pitchFamily="34" charset="-128"/>
              </a:rPr>
              <a:t>2. Off-grid PV systems</a:t>
            </a:r>
          </a:p>
          <a:p>
            <a:pPr eaLnBrk="1" hangingPunct="1">
              <a:buFontTx/>
              <a:buNone/>
            </a:pPr>
            <a:r>
              <a:rPr lang="en-US" altLang="en-US" dirty="0">
                <a:ea typeface="ＭＳ Ｐゴシック" pitchFamily="34" charset="-128"/>
              </a:rPr>
              <a:t>	2.1. Battery Storage PV Systems</a:t>
            </a:r>
          </a:p>
          <a:p>
            <a:pPr eaLnBrk="1" hangingPunct="1">
              <a:buFontTx/>
              <a:buNone/>
            </a:pPr>
            <a:r>
              <a:rPr lang="en-US" altLang="en-US" dirty="0">
                <a:ea typeface="ＭＳ Ｐゴシック" pitchFamily="34" charset="-128"/>
              </a:rPr>
              <a:t>	2.2. Direct load PV Systems (water pumping; fence, </a:t>
            </a:r>
            <a:r>
              <a:rPr lang="en-US" altLang="en-US" dirty="0" err="1">
                <a:ea typeface="ＭＳ Ｐゴシック" pitchFamily="34" charset="-128"/>
              </a:rPr>
              <a:t>etc</a:t>
            </a:r>
            <a:r>
              <a:rPr lang="en-US" altLang="en-US" dirty="0">
                <a:ea typeface="ＭＳ Ｐゴシック" pitchFamily="34" charset="-128"/>
              </a:rPr>
              <a:t>)</a:t>
            </a:r>
          </a:p>
          <a:p>
            <a:pPr marL="0" indent="0">
              <a:buNone/>
            </a:pPr>
            <a:endParaRPr lang="zh-CN" altLang="en-US" dirty="0"/>
          </a:p>
        </p:txBody>
      </p:sp>
      <p:sp>
        <p:nvSpPr>
          <p:cNvPr id="4" name="灯片编号占位符 3">
            <a:extLst>
              <a:ext uri="{FF2B5EF4-FFF2-40B4-BE49-F238E27FC236}">
                <a16:creationId xmlns:a16="http://schemas.microsoft.com/office/drawing/2014/main" id="{1AA6397C-8EE6-4A14-B96A-75F35888D284}"/>
              </a:ext>
            </a:extLst>
          </p:cNvPr>
          <p:cNvSpPr>
            <a:spLocks noGrp="1"/>
          </p:cNvSpPr>
          <p:nvPr>
            <p:ph type="sldNum" sz="quarter" idx="12"/>
          </p:nvPr>
        </p:nvSpPr>
        <p:spPr/>
        <p:txBody>
          <a:bodyPr/>
          <a:lstStyle/>
          <a:p>
            <a:pPr>
              <a:defRPr/>
            </a:pPr>
            <a:fld id="{A5A7C52C-B8D8-46AC-9434-6888604DA894}" type="slidenum">
              <a:rPr lang="en-US" altLang="zh-CN" smtClean="0"/>
              <a:pPr>
                <a:defRPr/>
              </a:pPr>
              <a:t>2</a:t>
            </a:fld>
            <a:endParaRPr lang="en-US" altLang="zh-CN"/>
          </a:p>
        </p:txBody>
      </p:sp>
    </p:spTree>
    <p:extLst>
      <p:ext uri="{BB962C8B-B14F-4D97-AF65-F5344CB8AC3E}">
        <p14:creationId xmlns:p14="http://schemas.microsoft.com/office/powerpoint/2010/main" val="2572325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altLang="en-US" sz="3200" dirty="0">
                <a:ea typeface="ＭＳ Ｐゴシック" pitchFamily="34" charset="-128"/>
              </a:rPr>
              <a:t>“Peak-Hours” Approach for PV Performance</a:t>
            </a:r>
          </a:p>
        </p:txBody>
      </p:sp>
      <mc:AlternateContent xmlns:mc="http://schemas.openxmlformats.org/markup-compatibility/2006" xmlns:a14="http://schemas.microsoft.com/office/drawing/2010/main">
        <mc:Choice Requires="a14">
          <p:sp>
            <p:nvSpPr>
              <p:cNvPr id="6" name="内容占位符 5">
                <a:extLst>
                  <a:ext uri="{FF2B5EF4-FFF2-40B4-BE49-F238E27FC236}">
                    <a16:creationId xmlns:a16="http://schemas.microsoft.com/office/drawing/2014/main" id="{5846F07B-6654-4270-BACE-E87FC3363F8E}"/>
                  </a:ext>
                </a:extLst>
              </p:cNvPr>
              <p:cNvSpPr>
                <a:spLocks noGrp="1"/>
              </p:cNvSpPr>
              <p:nvPr>
                <p:ph idx="1"/>
              </p:nvPr>
            </p:nvSpPr>
            <p:spPr/>
            <p:txBody>
              <a:bodyPr/>
              <a:lstStyle/>
              <a:p>
                <a:r>
                  <a:rPr lang="en-US" altLang="zh-CN" sz="2000" dirty="0"/>
                  <a:t>The energy delivered in a day:</a:t>
                </a:r>
              </a:p>
              <a:p>
                <a:pPr marL="0" indent="0">
                  <a:buNone/>
                </a:pPr>
                <a14:m>
                  <m:oMathPara xmlns:m="http://schemas.openxmlformats.org/officeDocument/2006/math">
                    <m:oMathParaPr>
                      <m:jc m:val="centerGroup"/>
                    </m:oMathParaPr>
                    <m:oMath xmlns:m="http://schemas.openxmlformats.org/officeDocument/2006/math">
                      <m:r>
                        <a:rPr lang="en-US" altLang="en-US" sz="2000" i="1">
                          <a:latin typeface="Cambria Math" panose="02040503050406030204" pitchFamily="18" charset="0"/>
                          <a:ea typeface="ＭＳ Ｐゴシック" pitchFamily="34" charset="-128"/>
                        </a:rPr>
                        <m:t>𝐸𝑛𝑒𝑟𝑔𝑦</m:t>
                      </m:r>
                      <m:d>
                        <m:dPr>
                          <m:ctrlPr>
                            <a:rPr lang="en-US" altLang="en-US" sz="2000" i="1">
                              <a:latin typeface="Cambria Math" panose="02040503050406030204" pitchFamily="18" charset="0"/>
                              <a:ea typeface="ＭＳ Ｐゴシック" pitchFamily="34" charset="-128"/>
                            </a:rPr>
                          </m:ctrlPr>
                        </m:dPr>
                        <m:e>
                          <m:f>
                            <m:fPr>
                              <m:type m:val="lin"/>
                              <m:ctrlPr>
                                <a:rPr lang="en-US" altLang="en-US" sz="2000" i="1">
                                  <a:latin typeface="Cambria Math" panose="02040503050406030204" pitchFamily="18" charset="0"/>
                                  <a:ea typeface="ＭＳ Ｐゴシック" pitchFamily="34" charset="-128"/>
                                </a:rPr>
                              </m:ctrlPr>
                            </m:fPr>
                            <m:num>
                              <m:r>
                                <a:rPr lang="en-US" altLang="en-US" sz="2000" i="1">
                                  <a:latin typeface="Cambria Math" panose="02040503050406030204" pitchFamily="18" charset="0"/>
                                  <a:ea typeface="ＭＳ Ｐゴシック" pitchFamily="34" charset="-128"/>
                                </a:rPr>
                                <m:t>𝑘𝑊h</m:t>
                              </m:r>
                            </m:num>
                            <m:den>
                              <m:r>
                                <a:rPr lang="en-US" altLang="en-US" sz="2000" i="1">
                                  <a:latin typeface="Cambria Math" panose="02040503050406030204" pitchFamily="18" charset="0"/>
                                  <a:ea typeface="ＭＳ Ｐゴシック" pitchFamily="34" charset="-128"/>
                                </a:rPr>
                                <m:t>𝑑</m:t>
                              </m:r>
                            </m:den>
                          </m:f>
                        </m:e>
                      </m:d>
                      <m:r>
                        <a:rPr lang="en-US" altLang="en-US" sz="2000" i="1">
                          <a:latin typeface="Cambria Math" panose="02040503050406030204" pitchFamily="18" charset="0"/>
                          <a:ea typeface="ＭＳ Ｐゴシック" pitchFamily="34" charset="-128"/>
                        </a:rPr>
                        <m:t>=</m:t>
                      </m:r>
                      <m:r>
                        <a:rPr lang="en-US" altLang="en-US" sz="2000" b="0" i="1" smtClean="0">
                          <a:latin typeface="Cambria Math" panose="02040503050406030204" pitchFamily="18" charset="0"/>
                          <a:ea typeface="ＭＳ Ｐゴシック" pitchFamily="34" charset="-128"/>
                        </a:rPr>
                        <m:t>𝐼𝑛𝑠𝑜𝑙𝑎𝑡𝑖𝑜𝑛</m:t>
                      </m:r>
                      <m:d>
                        <m:dPr>
                          <m:ctrlPr>
                            <a:rPr lang="en-US" altLang="en-US" sz="2000" b="0" i="1" smtClean="0">
                              <a:latin typeface="Cambria Math" panose="02040503050406030204" pitchFamily="18" charset="0"/>
                              <a:ea typeface="ＭＳ Ｐゴシック" pitchFamily="34" charset="-128"/>
                            </a:rPr>
                          </m:ctrlPr>
                        </m:dPr>
                        <m:e>
                          <m:f>
                            <m:fPr>
                              <m:ctrlPr>
                                <a:rPr lang="en-US" altLang="en-US" sz="2000" b="0" i="1" smtClean="0">
                                  <a:latin typeface="Cambria Math" panose="02040503050406030204" pitchFamily="18" charset="0"/>
                                  <a:ea typeface="ＭＳ Ｐゴシック" pitchFamily="34" charset="-128"/>
                                </a:rPr>
                              </m:ctrlPr>
                            </m:fPr>
                            <m:num>
                              <m:f>
                                <m:fPr>
                                  <m:type m:val="lin"/>
                                  <m:ctrlPr>
                                    <a:rPr lang="en-US" altLang="en-US" sz="2000" b="0" i="1" smtClean="0">
                                      <a:latin typeface="Cambria Math" panose="02040503050406030204" pitchFamily="18" charset="0"/>
                                      <a:ea typeface="ＭＳ Ｐゴシック" pitchFamily="34" charset="-128"/>
                                    </a:rPr>
                                  </m:ctrlPr>
                                </m:fPr>
                                <m:num>
                                  <m:r>
                                    <a:rPr lang="en-US" altLang="en-US" sz="2000" b="0" i="1" smtClean="0">
                                      <a:latin typeface="Cambria Math" panose="02040503050406030204" pitchFamily="18" charset="0"/>
                                      <a:ea typeface="ＭＳ Ｐゴシック" pitchFamily="34" charset="-128"/>
                                    </a:rPr>
                                    <m:t>𝑘𝑊h</m:t>
                                  </m:r>
                                </m:num>
                                <m:den>
                                  <m:sSup>
                                    <m:sSupPr>
                                      <m:ctrlPr>
                                        <a:rPr lang="en-US" altLang="en-US" sz="2000" b="0" i="1" smtClean="0">
                                          <a:latin typeface="Cambria Math" panose="02040503050406030204" pitchFamily="18" charset="0"/>
                                          <a:ea typeface="ＭＳ Ｐゴシック" pitchFamily="34" charset="-128"/>
                                        </a:rPr>
                                      </m:ctrlPr>
                                    </m:sSupPr>
                                    <m:e>
                                      <m:r>
                                        <a:rPr lang="en-US" altLang="en-US" sz="2000" b="0" i="1" smtClean="0">
                                          <a:latin typeface="Cambria Math" panose="02040503050406030204" pitchFamily="18" charset="0"/>
                                          <a:ea typeface="ＭＳ Ｐゴシック" pitchFamily="34" charset="-128"/>
                                        </a:rPr>
                                        <m:t>𝑚</m:t>
                                      </m:r>
                                    </m:e>
                                    <m:sup>
                                      <m:r>
                                        <a:rPr lang="en-US" altLang="en-US" sz="2000" b="0" i="1" smtClean="0">
                                          <a:latin typeface="Cambria Math" panose="02040503050406030204" pitchFamily="18" charset="0"/>
                                          <a:ea typeface="ＭＳ Ｐゴシック" pitchFamily="34" charset="-128"/>
                                        </a:rPr>
                                        <m:t>2</m:t>
                                      </m:r>
                                    </m:sup>
                                  </m:sSup>
                                </m:den>
                              </m:f>
                            </m:num>
                            <m:den>
                              <m:r>
                                <a:rPr lang="en-US" altLang="en-US" sz="2000" b="0" i="1" smtClean="0">
                                  <a:latin typeface="Cambria Math" panose="02040503050406030204" pitchFamily="18" charset="0"/>
                                  <a:ea typeface="ＭＳ Ｐゴシック" pitchFamily="34" charset="-128"/>
                                </a:rPr>
                                <m:t>𝑑𝑎𝑦</m:t>
                              </m:r>
                            </m:den>
                          </m:f>
                        </m:e>
                      </m:d>
                      <m:r>
                        <a:rPr lang="en-US" altLang="en-US" sz="2000" i="1">
                          <a:latin typeface="Cambria Math" panose="02040503050406030204" pitchFamily="18" charset="0"/>
                          <a:ea typeface="ＭＳ Ｐゴシック" pitchFamily="34" charset="-128"/>
                        </a:rPr>
                        <m:t>⋅</m:t>
                      </m:r>
                      <m:r>
                        <a:rPr lang="en-US" altLang="en-US" sz="2000" b="0" i="1" smtClean="0">
                          <a:latin typeface="Cambria Math" panose="02040503050406030204" pitchFamily="18" charset="0"/>
                          <a:ea typeface="ＭＳ Ｐゴシック" pitchFamily="34" charset="-128"/>
                        </a:rPr>
                        <m:t>𝐴</m:t>
                      </m:r>
                      <m:d>
                        <m:dPr>
                          <m:ctrlPr>
                            <a:rPr lang="en-US" altLang="en-US" sz="2000" b="0" i="1" smtClean="0">
                              <a:latin typeface="Cambria Math" panose="02040503050406030204" pitchFamily="18" charset="0"/>
                              <a:ea typeface="ＭＳ Ｐゴシック" pitchFamily="34" charset="-128"/>
                            </a:rPr>
                          </m:ctrlPr>
                        </m:dPr>
                        <m:e>
                          <m:sSup>
                            <m:sSupPr>
                              <m:ctrlPr>
                                <a:rPr lang="en-US" altLang="en-US" sz="2000" b="0" i="1" smtClean="0">
                                  <a:latin typeface="Cambria Math" panose="02040503050406030204" pitchFamily="18" charset="0"/>
                                  <a:ea typeface="ＭＳ Ｐゴシック" pitchFamily="34" charset="-128"/>
                                </a:rPr>
                              </m:ctrlPr>
                            </m:sSupPr>
                            <m:e>
                              <m:r>
                                <a:rPr lang="en-US" altLang="en-US" sz="2000" b="0" i="1" smtClean="0">
                                  <a:latin typeface="Cambria Math" panose="02040503050406030204" pitchFamily="18" charset="0"/>
                                  <a:ea typeface="ＭＳ Ｐゴシック" pitchFamily="34" charset="-128"/>
                                </a:rPr>
                                <m:t>𝑚</m:t>
                              </m:r>
                            </m:e>
                            <m:sup>
                              <m:r>
                                <a:rPr lang="en-US" altLang="en-US" sz="2000" b="0" i="1" smtClean="0">
                                  <a:latin typeface="Cambria Math" panose="02040503050406030204" pitchFamily="18" charset="0"/>
                                  <a:ea typeface="ＭＳ Ｐゴシック" pitchFamily="34" charset="-128"/>
                                </a:rPr>
                                <m:t>2</m:t>
                              </m:r>
                            </m:sup>
                          </m:sSup>
                        </m:e>
                      </m:d>
                      <m:r>
                        <a:rPr lang="en-US" altLang="en-US" sz="2000" b="0" i="1" smtClean="0">
                          <a:latin typeface="Cambria Math" panose="02040503050406030204" pitchFamily="18" charset="0"/>
                          <a:ea typeface="ＭＳ Ｐゴシック" pitchFamily="34" charset="-128"/>
                        </a:rPr>
                        <m:t>⋅</m:t>
                      </m:r>
                      <m:acc>
                        <m:accPr>
                          <m:chr m:val="̅"/>
                          <m:ctrlPr>
                            <a:rPr lang="en-US" altLang="en-US" sz="2000" b="0" i="1" smtClean="0">
                              <a:latin typeface="Cambria Math" panose="02040503050406030204" pitchFamily="18" charset="0"/>
                              <a:ea typeface="ＭＳ Ｐゴシック" pitchFamily="34" charset="-128"/>
                            </a:rPr>
                          </m:ctrlPr>
                        </m:accPr>
                        <m:e>
                          <m:r>
                            <a:rPr lang="en-US" altLang="en-US" sz="2000" i="1">
                              <a:latin typeface="Cambria Math" panose="02040503050406030204" pitchFamily="18" charset="0"/>
                              <a:ea typeface="ＭＳ Ｐゴシック" pitchFamily="34" charset="-128"/>
                            </a:rPr>
                            <m:t>𝜂</m:t>
                          </m:r>
                        </m:e>
                      </m:acc>
                    </m:oMath>
                  </m:oMathPara>
                </a14:m>
                <a:endParaRPr lang="en-US" altLang="en-US" sz="2000" dirty="0">
                  <a:ea typeface="ＭＳ Ｐゴシック" pitchFamily="34" charset="-128"/>
                </a:endParaRPr>
              </a:p>
              <a:p>
                <a:pPr marL="0" indent="0">
                  <a:buNone/>
                </a:pPr>
                <a14:m>
                  <m:oMath xmlns:m="http://schemas.openxmlformats.org/officeDocument/2006/math">
                    <m:acc>
                      <m:accPr>
                        <m:chr m:val="̅"/>
                        <m:ctrlPr>
                          <a:rPr lang="en-US" altLang="en-US" sz="2000" i="1">
                            <a:latin typeface="Cambria Math" panose="02040503050406030204" pitchFamily="18" charset="0"/>
                            <a:ea typeface="ＭＳ Ｐゴシック" pitchFamily="34" charset="-128"/>
                          </a:rPr>
                        </m:ctrlPr>
                      </m:accPr>
                      <m:e>
                        <m:r>
                          <a:rPr lang="en-US" altLang="en-US" sz="2000" i="1">
                            <a:latin typeface="Cambria Math" panose="02040503050406030204" pitchFamily="18" charset="0"/>
                            <a:ea typeface="ＭＳ Ｐゴシック" pitchFamily="34" charset="-128"/>
                          </a:rPr>
                          <m:t>𝜂</m:t>
                        </m:r>
                      </m:e>
                    </m:acc>
                  </m:oMath>
                </a14:m>
                <a:r>
                  <a:rPr lang="en-US" altLang="en-US" sz="2000" dirty="0">
                    <a:ea typeface="ＭＳ Ｐゴシック" pitchFamily="34" charset="-128"/>
                  </a:rPr>
                  <a:t> is the efficiency under one day (from solar energy to AC power)</a:t>
                </a:r>
              </a:p>
              <a:p>
                <a:r>
                  <a:rPr lang="en-US" altLang="en-US" sz="2000" dirty="0">
                    <a:ea typeface="ＭＳ Ｐゴシック" pitchFamily="34" charset="-128"/>
                  </a:rPr>
                  <a:t>For AC power from the system</a:t>
                </a:r>
              </a:p>
              <a:p>
                <a:pPr marL="0" indent="0">
                  <a:buNone/>
                </a:pPr>
                <a14:m>
                  <m:oMathPara xmlns:m="http://schemas.openxmlformats.org/officeDocument/2006/math">
                    <m:oMathParaPr>
                      <m:jc m:val="centerGroup"/>
                    </m:oMathParaPr>
                    <m:oMath xmlns:m="http://schemas.openxmlformats.org/officeDocument/2006/math">
                      <m:sSub>
                        <m:sSubPr>
                          <m:ctrlPr>
                            <a:rPr lang="en-US" altLang="en-US" sz="2000" b="0" i="1" smtClean="0">
                              <a:latin typeface="Cambria Math" panose="02040503050406030204" pitchFamily="18" charset="0"/>
                            </a:rPr>
                          </m:ctrlPr>
                        </m:sSubPr>
                        <m:e>
                          <m:r>
                            <a:rPr lang="en-US" altLang="en-US" sz="2000" b="0" i="1" smtClean="0">
                              <a:latin typeface="Cambria Math" panose="02040503050406030204" pitchFamily="18" charset="0"/>
                            </a:rPr>
                            <m:t>𝑃</m:t>
                          </m:r>
                        </m:e>
                        <m:sub>
                          <m:r>
                            <a:rPr lang="en-US" altLang="en-US" sz="2000" b="0" i="1" smtClean="0">
                              <a:latin typeface="Cambria Math" panose="02040503050406030204" pitchFamily="18" charset="0"/>
                            </a:rPr>
                            <m:t>𝐴𝐶</m:t>
                          </m:r>
                        </m:sub>
                      </m:sSub>
                      <m:d>
                        <m:dPr>
                          <m:ctrlPr>
                            <a:rPr lang="en-US" altLang="en-US" sz="2000" b="0" i="1" smtClean="0">
                              <a:latin typeface="Cambria Math" panose="02040503050406030204" pitchFamily="18" charset="0"/>
                            </a:rPr>
                          </m:ctrlPr>
                        </m:dPr>
                        <m:e>
                          <m:r>
                            <a:rPr lang="en-US" altLang="en-US" sz="2000" b="0" i="1" smtClean="0">
                              <a:latin typeface="Cambria Math" panose="02040503050406030204" pitchFamily="18" charset="0"/>
                            </a:rPr>
                            <m:t>𝑘𝑊</m:t>
                          </m:r>
                        </m:e>
                      </m:d>
                      <m:r>
                        <a:rPr lang="en-US" altLang="en-US" sz="2000" b="0" i="1" smtClean="0">
                          <a:latin typeface="Cambria Math" panose="02040503050406030204" pitchFamily="18" charset="0"/>
                        </a:rPr>
                        <m:t>=</m:t>
                      </m:r>
                      <m:d>
                        <m:dPr>
                          <m:ctrlPr>
                            <a:rPr lang="en-US" altLang="en-US" sz="2000" b="0" i="1" smtClean="0">
                              <a:latin typeface="Cambria Math" panose="02040503050406030204" pitchFamily="18" charset="0"/>
                            </a:rPr>
                          </m:ctrlPr>
                        </m:dPr>
                        <m:e>
                          <m:f>
                            <m:fPr>
                              <m:type m:val="lin"/>
                              <m:ctrlPr>
                                <a:rPr lang="en-US" altLang="en-US" sz="2000" b="0" i="1" smtClean="0">
                                  <a:latin typeface="Cambria Math" panose="02040503050406030204" pitchFamily="18" charset="0"/>
                                </a:rPr>
                              </m:ctrlPr>
                            </m:fPr>
                            <m:num>
                              <m:r>
                                <a:rPr lang="en-US" altLang="en-US" sz="2000" b="0" i="1" smtClean="0">
                                  <a:latin typeface="Cambria Math" panose="02040503050406030204" pitchFamily="18" charset="0"/>
                                </a:rPr>
                                <m:t>1</m:t>
                              </m:r>
                              <m:r>
                                <a:rPr lang="en-US" altLang="en-US" sz="2000" b="0" i="1" smtClean="0">
                                  <a:latin typeface="Cambria Math" panose="02040503050406030204" pitchFamily="18" charset="0"/>
                                </a:rPr>
                                <m:t>𝑘𝑊</m:t>
                              </m:r>
                            </m:num>
                            <m:den>
                              <m:sSup>
                                <m:sSupPr>
                                  <m:ctrlPr>
                                    <a:rPr lang="en-US" altLang="en-US" sz="2000" b="0" i="1" smtClean="0">
                                      <a:latin typeface="Cambria Math" panose="02040503050406030204" pitchFamily="18" charset="0"/>
                                    </a:rPr>
                                  </m:ctrlPr>
                                </m:sSupPr>
                                <m:e>
                                  <m:r>
                                    <a:rPr lang="en-US" altLang="en-US" sz="2000" b="0" i="1" smtClean="0">
                                      <a:latin typeface="Cambria Math" panose="02040503050406030204" pitchFamily="18" charset="0"/>
                                    </a:rPr>
                                    <m:t>𝑚</m:t>
                                  </m:r>
                                </m:e>
                                <m:sup>
                                  <m:r>
                                    <a:rPr lang="en-US" altLang="en-US" sz="2000" b="0" i="1" smtClean="0">
                                      <a:latin typeface="Cambria Math" panose="02040503050406030204" pitchFamily="18" charset="0"/>
                                    </a:rPr>
                                    <m:t>2</m:t>
                                  </m:r>
                                </m:sup>
                              </m:sSup>
                            </m:den>
                          </m:f>
                        </m:e>
                      </m:d>
                      <m:r>
                        <a:rPr lang="en-US" altLang="en-US" sz="2000" b="0" i="1" smtClean="0">
                          <a:latin typeface="Cambria Math" panose="02040503050406030204" pitchFamily="18" charset="0"/>
                        </a:rPr>
                        <m:t>⋅</m:t>
                      </m:r>
                      <m:r>
                        <a:rPr lang="en-US" altLang="en-US" sz="2000" b="0" i="1" smtClean="0">
                          <a:latin typeface="Cambria Math" panose="02040503050406030204" pitchFamily="18" charset="0"/>
                        </a:rPr>
                        <m:t>𝐴</m:t>
                      </m:r>
                      <m:d>
                        <m:dPr>
                          <m:ctrlPr>
                            <a:rPr lang="en-US" altLang="en-US" sz="2000" b="0" i="1" smtClean="0">
                              <a:latin typeface="Cambria Math" panose="02040503050406030204" pitchFamily="18" charset="0"/>
                            </a:rPr>
                          </m:ctrlPr>
                        </m:dPr>
                        <m:e>
                          <m:sSup>
                            <m:sSupPr>
                              <m:ctrlPr>
                                <a:rPr lang="en-US" altLang="en-US" sz="2000" b="0" i="1" smtClean="0">
                                  <a:latin typeface="Cambria Math" panose="02040503050406030204" pitchFamily="18" charset="0"/>
                                </a:rPr>
                              </m:ctrlPr>
                            </m:sSupPr>
                            <m:e>
                              <m:r>
                                <a:rPr lang="en-US" altLang="en-US" sz="2000" b="0" i="1" smtClean="0">
                                  <a:latin typeface="Cambria Math" panose="02040503050406030204" pitchFamily="18" charset="0"/>
                                </a:rPr>
                                <m:t>𝑚</m:t>
                              </m:r>
                            </m:e>
                            <m:sup>
                              <m:r>
                                <a:rPr lang="en-US" altLang="en-US" sz="2000" b="0" i="1" smtClean="0">
                                  <a:latin typeface="Cambria Math" panose="02040503050406030204" pitchFamily="18" charset="0"/>
                                </a:rPr>
                                <m:t>2</m:t>
                              </m:r>
                            </m:sup>
                          </m:sSup>
                        </m:e>
                      </m:d>
                      <m:r>
                        <a:rPr lang="en-US" altLang="en-US" sz="2000" i="1">
                          <a:latin typeface="Cambria Math" panose="02040503050406030204" pitchFamily="18" charset="0"/>
                          <a:ea typeface="ＭＳ Ｐゴシック" pitchFamily="34" charset="-128"/>
                        </a:rPr>
                        <m:t>⋅</m:t>
                      </m:r>
                      <m:sSub>
                        <m:sSubPr>
                          <m:ctrlPr>
                            <a:rPr lang="en-US" altLang="en-US" sz="2000" b="0" i="1" smtClean="0">
                              <a:latin typeface="Cambria Math" panose="02040503050406030204" pitchFamily="18" charset="0"/>
                            </a:rPr>
                          </m:ctrlPr>
                        </m:sSubPr>
                        <m:e>
                          <m:r>
                            <a:rPr lang="en-US" altLang="en-US" sz="2000" i="1">
                              <a:latin typeface="Cambria Math" panose="02040503050406030204" pitchFamily="18" charset="0"/>
                              <a:ea typeface="ＭＳ Ｐゴシック" pitchFamily="34" charset="-128"/>
                            </a:rPr>
                            <m:t>𝜂</m:t>
                          </m:r>
                        </m:e>
                        <m:sub>
                          <m:r>
                            <a:rPr lang="en-US" altLang="en-US" sz="2000" b="0" i="1" smtClean="0">
                              <a:latin typeface="Cambria Math" panose="02040503050406030204" pitchFamily="18" charset="0"/>
                              <a:ea typeface="ＭＳ Ｐゴシック" pitchFamily="34" charset="-128"/>
                            </a:rPr>
                            <m:t>1−</m:t>
                          </m:r>
                          <m:r>
                            <a:rPr lang="en-US" altLang="en-US" sz="2000" b="0" i="1" smtClean="0">
                              <a:latin typeface="Cambria Math" panose="02040503050406030204" pitchFamily="18" charset="0"/>
                              <a:ea typeface="ＭＳ Ｐゴシック" pitchFamily="34" charset="-128"/>
                            </a:rPr>
                            <m:t>𝑠𝑢𝑛</m:t>
                          </m:r>
                        </m:sub>
                      </m:sSub>
                    </m:oMath>
                  </m:oMathPara>
                </a14:m>
                <a:endParaRPr lang="en-US" altLang="en-US" sz="2000" dirty="0"/>
              </a:p>
              <a:p>
                <a:pPr marL="0" indent="0">
                  <a:buNone/>
                </a:pPr>
                <a:r>
                  <a:rPr lang="en-US" altLang="en-US" sz="2000" dirty="0"/>
                  <a:t>Where </a:t>
                </a:r>
                <a14:m>
                  <m:oMath xmlns:m="http://schemas.openxmlformats.org/officeDocument/2006/math">
                    <m:sSub>
                      <m:sSubPr>
                        <m:ctrlPr>
                          <a:rPr lang="en-US" altLang="en-US" sz="2000" i="1">
                            <a:latin typeface="Cambria Math" panose="02040503050406030204" pitchFamily="18" charset="0"/>
                          </a:rPr>
                        </m:ctrlPr>
                      </m:sSubPr>
                      <m:e>
                        <m:r>
                          <a:rPr lang="en-US" altLang="en-US" sz="2000" i="1">
                            <a:latin typeface="Cambria Math" panose="02040503050406030204" pitchFamily="18" charset="0"/>
                            <a:ea typeface="ＭＳ Ｐゴシック" pitchFamily="34" charset="-128"/>
                          </a:rPr>
                          <m:t>𝜂</m:t>
                        </m:r>
                      </m:e>
                      <m:sub>
                        <m:r>
                          <a:rPr lang="en-US" altLang="en-US" sz="2000" i="1">
                            <a:latin typeface="Cambria Math" panose="02040503050406030204" pitchFamily="18" charset="0"/>
                            <a:ea typeface="ＭＳ Ｐゴシック" pitchFamily="34" charset="-128"/>
                          </a:rPr>
                          <m:t>1−</m:t>
                        </m:r>
                        <m:r>
                          <a:rPr lang="en-US" altLang="en-US" sz="2000" i="1">
                            <a:latin typeface="Cambria Math" panose="02040503050406030204" pitchFamily="18" charset="0"/>
                            <a:ea typeface="ＭＳ Ｐゴシック" pitchFamily="34" charset="-128"/>
                          </a:rPr>
                          <m:t>𝑠𝑢𝑛</m:t>
                        </m:r>
                      </m:sub>
                    </m:sSub>
                  </m:oMath>
                </a14:m>
                <a:r>
                  <a:rPr lang="en-US" altLang="en-US" sz="2000" dirty="0"/>
                  <a:t> is the system efficiency at 1-sun.</a:t>
                </a:r>
              </a:p>
              <a:p>
                <a:r>
                  <a:rPr lang="en-US" altLang="en-US" sz="2000" dirty="0"/>
                  <a:t>Combine two equations:</a:t>
                </a:r>
              </a:p>
              <a:p>
                <a:pPr marL="0" indent="0">
                  <a:buNone/>
                </a:pPr>
                <a14:m>
                  <m:oMathPara xmlns:m="http://schemas.openxmlformats.org/officeDocument/2006/math">
                    <m:oMathParaPr>
                      <m:jc m:val="centerGroup"/>
                    </m:oMathParaPr>
                    <m:oMath xmlns:m="http://schemas.openxmlformats.org/officeDocument/2006/math">
                      <m:r>
                        <a:rPr lang="en-US" altLang="en-US" sz="2000" i="1">
                          <a:latin typeface="Cambria Math" panose="02040503050406030204" pitchFamily="18" charset="0"/>
                          <a:ea typeface="ＭＳ Ｐゴシック" pitchFamily="34" charset="-128"/>
                        </a:rPr>
                        <m:t>𝐸𝑛𝑒𝑟𝑔𝑦</m:t>
                      </m:r>
                      <m:d>
                        <m:dPr>
                          <m:ctrlPr>
                            <a:rPr lang="en-US" altLang="en-US" sz="2000" i="1">
                              <a:latin typeface="Cambria Math" panose="02040503050406030204" pitchFamily="18" charset="0"/>
                              <a:ea typeface="ＭＳ Ｐゴシック" pitchFamily="34" charset="-128"/>
                            </a:rPr>
                          </m:ctrlPr>
                        </m:dPr>
                        <m:e>
                          <m:f>
                            <m:fPr>
                              <m:type m:val="lin"/>
                              <m:ctrlPr>
                                <a:rPr lang="en-US" altLang="en-US" sz="2000" i="1">
                                  <a:latin typeface="Cambria Math" panose="02040503050406030204" pitchFamily="18" charset="0"/>
                                  <a:ea typeface="ＭＳ Ｐゴシック" pitchFamily="34" charset="-128"/>
                                </a:rPr>
                              </m:ctrlPr>
                            </m:fPr>
                            <m:num>
                              <m:r>
                                <a:rPr lang="en-US" altLang="en-US" sz="2000" i="1">
                                  <a:latin typeface="Cambria Math" panose="02040503050406030204" pitchFamily="18" charset="0"/>
                                  <a:ea typeface="ＭＳ Ｐゴシック" pitchFamily="34" charset="-128"/>
                                </a:rPr>
                                <m:t>𝑘𝑊h</m:t>
                              </m:r>
                            </m:num>
                            <m:den>
                              <m:r>
                                <a:rPr lang="en-US" altLang="en-US" sz="2000" i="1">
                                  <a:latin typeface="Cambria Math" panose="02040503050406030204" pitchFamily="18" charset="0"/>
                                  <a:ea typeface="ＭＳ Ｐゴシック" pitchFamily="34" charset="-128"/>
                                </a:rPr>
                                <m:t>𝑑</m:t>
                              </m:r>
                            </m:den>
                          </m:f>
                        </m:e>
                      </m:d>
                      <m:r>
                        <a:rPr lang="en-US" altLang="en-US" sz="2000" i="1">
                          <a:latin typeface="Cambria Math" panose="02040503050406030204" pitchFamily="18" charset="0"/>
                          <a:ea typeface="ＭＳ Ｐゴシック" pitchFamily="34" charset="-128"/>
                        </a:rPr>
                        <m:t>=</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𝑃</m:t>
                          </m:r>
                        </m:e>
                        <m:sub>
                          <m:r>
                            <a:rPr lang="en-US" altLang="en-US" sz="2000" i="1">
                              <a:latin typeface="Cambria Math" panose="02040503050406030204" pitchFamily="18" charset="0"/>
                            </a:rPr>
                            <m:t>𝐴𝐶</m:t>
                          </m:r>
                        </m:sub>
                      </m:sSub>
                      <m:d>
                        <m:dPr>
                          <m:ctrlPr>
                            <a:rPr lang="en-US" altLang="en-US" sz="2000" i="1">
                              <a:latin typeface="Cambria Math" panose="02040503050406030204" pitchFamily="18" charset="0"/>
                            </a:rPr>
                          </m:ctrlPr>
                        </m:dPr>
                        <m:e>
                          <m:r>
                            <a:rPr lang="en-US" altLang="en-US" sz="2000" i="1">
                              <a:latin typeface="Cambria Math" panose="02040503050406030204" pitchFamily="18" charset="0"/>
                            </a:rPr>
                            <m:t>𝑘𝑊</m:t>
                          </m:r>
                        </m:e>
                      </m:d>
                      <m:d>
                        <m:dPr>
                          <m:ctrlPr>
                            <a:rPr lang="en-US" altLang="en-US" sz="2000" b="0" i="1" smtClean="0">
                              <a:latin typeface="Cambria Math" panose="02040503050406030204" pitchFamily="18" charset="0"/>
                            </a:rPr>
                          </m:ctrlPr>
                        </m:dPr>
                        <m:e>
                          <m:f>
                            <m:fPr>
                              <m:ctrlPr>
                                <a:rPr lang="en-US" altLang="en-US" sz="2000" b="0" i="1" smtClean="0">
                                  <a:latin typeface="Cambria Math" panose="02040503050406030204" pitchFamily="18" charset="0"/>
                                  <a:ea typeface="ＭＳ Ｐゴシック" pitchFamily="34" charset="-128"/>
                                </a:rPr>
                              </m:ctrlPr>
                            </m:fPr>
                            <m:num>
                              <m:r>
                                <a:rPr lang="en-US" altLang="en-US" sz="2000" i="1">
                                  <a:latin typeface="Cambria Math" panose="02040503050406030204" pitchFamily="18" charset="0"/>
                                  <a:ea typeface="ＭＳ Ｐゴシック" pitchFamily="34" charset="-128"/>
                                </a:rPr>
                                <m:t>𝐼𝑛𝑠𝑜𝑙𝑎𝑡𝑖𝑜𝑛</m:t>
                              </m:r>
                              <m:d>
                                <m:dPr>
                                  <m:ctrlPr>
                                    <a:rPr lang="en-US" altLang="en-US" sz="2000" i="1">
                                      <a:latin typeface="Cambria Math" panose="02040503050406030204" pitchFamily="18" charset="0"/>
                                      <a:ea typeface="ＭＳ Ｐゴシック" pitchFamily="34" charset="-128"/>
                                    </a:rPr>
                                  </m:ctrlPr>
                                </m:dPr>
                                <m:e>
                                  <m:f>
                                    <m:fPr>
                                      <m:type m:val="lin"/>
                                      <m:ctrlPr>
                                        <a:rPr lang="en-US" altLang="en-US" sz="2000" i="1">
                                          <a:latin typeface="Cambria Math" panose="02040503050406030204" pitchFamily="18" charset="0"/>
                                          <a:ea typeface="ＭＳ Ｐゴシック" pitchFamily="34" charset="-128"/>
                                        </a:rPr>
                                      </m:ctrlPr>
                                    </m:fPr>
                                    <m:num>
                                      <m:f>
                                        <m:fPr>
                                          <m:type m:val="lin"/>
                                          <m:ctrlPr>
                                            <a:rPr lang="en-US" altLang="en-US" sz="2000" i="1">
                                              <a:latin typeface="Cambria Math" panose="02040503050406030204" pitchFamily="18" charset="0"/>
                                              <a:ea typeface="ＭＳ Ｐゴシック" pitchFamily="34" charset="-128"/>
                                            </a:rPr>
                                          </m:ctrlPr>
                                        </m:fPr>
                                        <m:num>
                                          <m:r>
                                            <a:rPr lang="en-US" altLang="en-US" sz="2000" i="1">
                                              <a:latin typeface="Cambria Math" panose="02040503050406030204" pitchFamily="18" charset="0"/>
                                              <a:ea typeface="ＭＳ Ｐゴシック" pitchFamily="34" charset="-128"/>
                                            </a:rPr>
                                            <m:t>𝑘𝑊h</m:t>
                                          </m:r>
                                        </m:num>
                                        <m:den>
                                          <m:sSup>
                                            <m:sSupPr>
                                              <m:ctrlPr>
                                                <a:rPr lang="en-US" altLang="en-US" sz="2000" i="1">
                                                  <a:latin typeface="Cambria Math" panose="02040503050406030204" pitchFamily="18" charset="0"/>
                                                  <a:ea typeface="ＭＳ Ｐゴシック" pitchFamily="34" charset="-128"/>
                                                </a:rPr>
                                              </m:ctrlPr>
                                            </m:sSupPr>
                                            <m:e>
                                              <m:r>
                                                <a:rPr lang="en-US" altLang="en-US" sz="2000" i="1">
                                                  <a:latin typeface="Cambria Math" panose="02040503050406030204" pitchFamily="18" charset="0"/>
                                                  <a:ea typeface="ＭＳ Ｐゴシック" pitchFamily="34" charset="-128"/>
                                                </a:rPr>
                                                <m:t>𝑚</m:t>
                                              </m:r>
                                            </m:e>
                                            <m:sup>
                                              <m:r>
                                                <a:rPr lang="en-US" altLang="en-US" sz="2000" i="1">
                                                  <a:latin typeface="Cambria Math" panose="02040503050406030204" pitchFamily="18" charset="0"/>
                                                  <a:ea typeface="ＭＳ Ｐゴシック" pitchFamily="34" charset="-128"/>
                                                </a:rPr>
                                                <m:t>2</m:t>
                                              </m:r>
                                            </m:sup>
                                          </m:sSup>
                                        </m:den>
                                      </m:f>
                                    </m:num>
                                    <m:den>
                                      <m:r>
                                        <a:rPr lang="en-US" altLang="en-US" sz="2000" i="1">
                                          <a:latin typeface="Cambria Math" panose="02040503050406030204" pitchFamily="18" charset="0"/>
                                          <a:ea typeface="ＭＳ Ｐゴシック" pitchFamily="34" charset="-128"/>
                                        </a:rPr>
                                        <m:t>𝑑𝑎𝑦</m:t>
                                      </m:r>
                                    </m:den>
                                  </m:f>
                                </m:e>
                              </m:d>
                            </m:num>
                            <m:den>
                              <m:f>
                                <m:fPr>
                                  <m:type m:val="lin"/>
                                  <m:ctrlPr>
                                    <a:rPr lang="en-US" altLang="en-US" sz="2000" i="1">
                                      <a:latin typeface="Cambria Math" panose="02040503050406030204" pitchFamily="18" charset="0"/>
                                    </a:rPr>
                                  </m:ctrlPr>
                                </m:fPr>
                                <m:num>
                                  <m:r>
                                    <a:rPr lang="en-US" altLang="en-US" sz="2000" i="1">
                                      <a:latin typeface="Cambria Math" panose="02040503050406030204" pitchFamily="18" charset="0"/>
                                    </a:rPr>
                                    <m:t>1</m:t>
                                  </m:r>
                                  <m:r>
                                    <a:rPr lang="en-US" altLang="en-US" sz="2000" i="1">
                                      <a:latin typeface="Cambria Math" panose="02040503050406030204" pitchFamily="18" charset="0"/>
                                    </a:rPr>
                                    <m:t>𝑘𝑊</m:t>
                                  </m:r>
                                </m:num>
                                <m:den>
                                  <m:sSup>
                                    <m:sSupPr>
                                      <m:ctrlPr>
                                        <a:rPr lang="en-US" altLang="en-US" sz="2000" i="1">
                                          <a:latin typeface="Cambria Math" panose="02040503050406030204" pitchFamily="18" charset="0"/>
                                        </a:rPr>
                                      </m:ctrlPr>
                                    </m:sSupPr>
                                    <m:e>
                                      <m:r>
                                        <a:rPr lang="en-US" altLang="en-US" sz="2000" i="1">
                                          <a:latin typeface="Cambria Math" panose="02040503050406030204" pitchFamily="18" charset="0"/>
                                        </a:rPr>
                                        <m:t>𝑚</m:t>
                                      </m:r>
                                    </m:e>
                                    <m:sup>
                                      <m:r>
                                        <a:rPr lang="en-US" altLang="en-US" sz="2000" i="1">
                                          <a:latin typeface="Cambria Math" panose="02040503050406030204" pitchFamily="18" charset="0"/>
                                        </a:rPr>
                                        <m:t>2</m:t>
                                      </m:r>
                                    </m:sup>
                                  </m:sSup>
                                </m:den>
                              </m:f>
                            </m:den>
                          </m:f>
                        </m:e>
                      </m:d>
                      <m:r>
                        <a:rPr lang="en-US" altLang="en-US" sz="2000" i="1">
                          <a:latin typeface="Cambria Math" panose="02040503050406030204" pitchFamily="18" charset="0"/>
                          <a:ea typeface="ＭＳ Ｐゴシック" pitchFamily="34" charset="-128"/>
                        </a:rPr>
                        <m:t>⋅</m:t>
                      </m:r>
                      <m:f>
                        <m:fPr>
                          <m:ctrlPr>
                            <a:rPr lang="en-US" altLang="en-US" sz="2000" b="0" i="1" smtClean="0">
                              <a:latin typeface="Cambria Math" panose="02040503050406030204" pitchFamily="18" charset="0"/>
                              <a:ea typeface="ＭＳ Ｐゴシック" pitchFamily="34" charset="-128"/>
                            </a:rPr>
                          </m:ctrlPr>
                        </m:fPr>
                        <m:num>
                          <m:acc>
                            <m:accPr>
                              <m:chr m:val="̅"/>
                              <m:ctrlPr>
                                <a:rPr lang="en-US" altLang="en-US" sz="2000" i="1">
                                  <a:latin typeface="Cambria Math" panose="02040503050406030204" pitchFamily="18" charset="0"/>
                                  <a:ea typeface="ＭＳ Ｐゴシック" pitchFamily="34" charset="-128"/>
                                </a:rPr>
                              </m:ctrlPr>
                            </m:accPr>
                            <m:e>
                              <m:r>
                                <a:rPr lang="en-US" altLang="en-US" sz="2000" i="1">
                                  <a:latin typeface="Cambria Math" panose="02040503050406030204" pitchFamily="18" charset="0"/>
                                  <a:ea typeface="ＭＳ Ｐゴシック" pitchFamily="34" charset="-128"/>
                                </a:rPr>
                                <m:t>𝜂</m:t>
                              </m:r>
                            </m:e>
                          </m:acc>
                        </m:num>
                        <m:den>
                          <m:sSub>
                            <m:sSubPr>
                              <m:ctrlPr>
                                <a:rPr lang="en-US" altLang="en-US" sz="2000" i="1">
                                  <a:latin typeface="Cambria Math" panose="02040503050406030204" pitchFamily="18" charset="0"/>
                                </a:rPr>
                              </m:ctrlPr>
                            </m:sSubPr>
                            <m:e>
                              <m:r>
                                <a:rPr lang="en-US" altLang="en-US" sz="2000" i="1">
                                  <a:latin typeface="Cambria Math" panose="02040503050406030204" pitchFamily="18" charset="0"/>
                                  <a:ea typeface="ＭＳ Ｐゴシック" pitchFamily="34" charset="-128"/>
                                </a:rPr>
                                <m:t>𝜂</m:t>
                              </m:r>
                            </m:e>
                            <m:sub>
                              <m:r>
                                <a:rPr lang="en-US" altLang="en-US" sz="2000" i="1">
                                  <a:latin typeface="Cambria Math" panose="02040503050406030204" pitchFamily="18" charset="0"/>
                                  <a:ea typeface="ＭＳ Ｐゴシック" pitchFamily="34" charset="-128"/>
                                </a:rPr>
                                <m:t>1−</m:t>
                              </m:r>
                              <m:r>
                                <a:rPr lang="en-US" altLang="en-US" sz="2000" i="1">
                                  <a:latin typeface="Cambria Math" panose="02040503050406030204" pitchFamily="18" charset="0"/>
                                  <a:ea typeface="ＭＳ Ｐゴシック" pitchFamily="34" charset="-128"/>
                                </a:rPr>
                                <m:t>𝑠𝑢𝑛</m:t>
                              </m:r>
                            </m:sub>
                          </m:sSub>
                        </m:den>
                      </m:f>
                    </m:oMath>
                  </m:oMathPara>
                </a14:m>
                <a:endParaRPr lang="en-US" altLang="en-US" sz="2000" b="0" dirty="0">
                  <a:ea typeface="ＭＳ Ｐゴシック" pitchFamily="34" charset="-128"/>
                </a:endParaRPr>
              </a:p>
              <a:p>
                <a:pPr marL="0" indent="0">
                  <a:buNone/>
                </a:pPr>
                <a:r>
                  <a:rPr lang="en-US" altLang="en-US" sz="2000" dirty="0"/>
                  <a:t>If the average efficiency of the system over a day is the same as that when exposed to 1-sun, then:</a:t>
                </a:r>
              </a:p>
              <a:p>
                <a:pPr marL="0" indent="0">
                  <a:buNone/>
                </a:pPr>
                <a14:m>
                  <m:oMathPara xmlns:m="http://schemas.openxmlformats.org/officeDocument/2006/math">
                    <m:oMathParaPr>
                      <m:jc m:val="centerGroup"/>
                    </m:oMathParaPr>
                    <m:oMath xmlns:m="http://schemas.openxmlformats.org/officeDocument/2006/math">
                      <m:r>
                        <a:rPr lang="en-US" altLang="en-US" sz="2000" i="1">
                          <a:latin typeface="Cambria Math" panose="02040503050406030204" pitchFamily="18" charset="0"/>
                          <a:ea typeface="ＭＳ Ｐゴシック" pitchFamily="34" charset="-128"/>
                        </a:rPr>
                        <m:t>𝐸𝑛𝑒𝑟𝑔𝑦</m:t>
                      </m:r>
                      <m:d>
                        <m:dPr>
                          <m:ctrlPr>
                            <a:rPr lang="en-US" altLang="en-US" sz="2000" i="1">
                              <a:latin typeface="Cambria Math" panose="02040503050406030204" pitchFamily="18" charset="0"/>
                              <a:ea typeface="ＭＳ Ｐゴシック" pitchFamily="34" charset="-128"/>
                            </a:rPr>
                          </m:ctrlPr>
                        </m:dPr>
                        <m:e>
                          <m:f>
                            <m:fPr>
                              <m:type m:val="lin"/>
                              <m:ctrlPr>
                                <a:rPr lang="en-US" altLang="en-US" sz="2000" i="1">
                                  <a:latin typeface="Cambria Math" panose="02040503050406030204" pitchFamily="18" charset="0"/>
                                  <a:ea typeface="ＭＳ Ｐゴシック" pitchFamily="34" charset="-128"/>
                                </a:rPr>
                              </m:ctrlPr>
                            </m:fPr>
                            <m:num>
                              <m:r>
                                <a:rPr lang="en-US" altLang="en-US" sz="2000" i="1">
                                  <a:latin typeface="Cambria Math" panose="02040503050406030204" pitchFamily="18" charset="0"/>
                                  <a:ea typeface="ＭＳ Ｐゴシック" pitchFamily="34" charset="-128"/>
                                </a:rPr>
                                <m:t>𝑘𝑊h</m:t>
                              </m:r>
                            </m:num>
                            <m:den>
                              <m:r>
                                <a:rPr lang="en-US" altLang="en-US" sz="2000" i="1">
                                  <a:latin typeface="Cambria Math" panose="02040503050406030204" pitchFamily="18" charset="0"/>
                                  <a:ea typeface="ＭＳ Ｐゴシック" pitchFamily="34" charset="-128"/>
                                </a:rPr>
                                <m:t>𝑑</m:t>
                              </m:r>
                            </m:den>
                          </m:f>
                        </m:e>
                      </m:d>
                      <m:r>
                        <a:rPr lang="en-US" altLang="en-US" sz="2000" i="1">
                          <a:latin typeface="Cambria Math" panose="02040503050406030204" pitchFamily="18" charset="0"/>
                          <a:ea typeface="ＭＳ Ｐゴシック" pitchFamily="34" charset="-128"/>
                        </a:rPr>
                        <m:t>=</m:t>
                      </m:r>
                      <m:sSub>
                        <m:sSubPr>
                          <m:ctrlPr>
                            <a:rPr lang="en-US" altLang="en-US" sz="2000" i="1">
                              <a:latin typeface="Cambria Math" panose="02040503050406030204" pitchFamily="18" charset="0"/>
                              <a:ea typeface="ＭＳ Ｐゴシック" pitchFamily="34" charset="-128"/>
                            </a:rPr>
                          </m:ctrlPr>
                        </m:sSubPr>
                        <m:e>
                          <m:r>
                            <a:rPr lang="en-US" altLang="en-US" sz="2000" i="1">
                              <a:latin typeface="Cambria Math" panose="02040503050406030204" pitchFamily="18" charset="0"/>
                              <a:ea typeface="ＭＳ Ｐゴシック" pitchFamily="34" charset="-128"/>
                            </a:rPr>
                            <m:t>𝑃</m:t>
                          </m:r>
                        </m:e>
                        <m:sub>
                          <m:r>
                            <a:rPr lang="en-US" altLang="en-US" sz="2000" i="1">
                              <a:latin typeface="Cambria Math" panose="02040503050406030204" pitchFamily="18" charset="0"/>
                              <a:ea typeface="ＭＳ Ｐゴシック" pitchFamily="34" charset="-128"/>
                            </a:rPr>
                            <m:t>𝐴𝐶</m:t>
                          </m:r>
                        </m:sub>
                      </m:sSub>
                      <m:d>
                        <m:dPr>
                          <m:ctrlPr>
                            <a:rPr lang="en-US" altLang="en-US" sz="2000" i="1">
                              <a:latin typeface="Cambria Math" panose="02040503050406030204" pitchFamily="18" charset="0"/>
                              <a:ea typeface="ＭＳ Ｐゴシック" pitchFamily="34" charset="-128"/>
                            </a:rPr>
                          </m:ctrlPr>
                        </m:dPr>
                        <m:e>
                          <m:r>
                            <a:rPr lang="en-US" altLang="en-US" sz="2000" i="1">
                              <a:latin typeface="Cambria Math" panose="02040503050406030204" pitchFamily="18" charset="0"/>
                              <a:ea typeface="ＭＳ Ｐゴシック" pitchFamily="34" charset="-128"/>
                            </a:rPr>
                            <m:t>𝑘𝑊</m:t>
                          </m:r>
                        </m:e>
                      </m:d>
                      <m:r>
                        <a:rPr lang="en-US" altLang="en-US" sz="2000" i="1">
                          <a:latin typeface="Cambria Math" panose="02040503050406030204" pitchFamily="18" charset="0"/>
                          <a:ea typeface="ＭＳ Ｐゴシック" pitchFamily="34" charset="-128"/>
                        </a:rPr>
                        <m:t>⋅</m:t>
                      </m:r>
                      <m:d>
                        <m:dPr>
                          <m:ctrlPr>
                            <a:rPr lang="en-US" altLang="en-US" sz="2000" i="1">
                              <a:latin typeface="Cambria Math" panose="02040503050406030204" pitchFamily="18" charset="0"/>
                              <a:ea typeface="ＭＳ Ｐゴシック" pitchFamily="34" charset="-128"/>
                            </a:rPr>
                          </m:ctrlPr>
                        </m:dPr>
                        <m:e>
                          <m:f>
                            <m:fPr>
                              <m:type m:val="lin"/>
                              <m:ctrlPr>
                                <a:rPr lang="en-US" altLang="en-US" sz="2000" i="1">
                                  <a:latin typeface="Cambria Math" panose="02040503050406030204" pitchFamily="18" charset="0"/>
                                  <a:ea typeface="ＭＳ Ｐゴシック" pitchFamily="34" charset="-128"/>
                                </a:rPr>
                              </m:ctrlPr>
                            </m:fPr>
                            <m:num>
                              <m:r>
                                <a:rPr lang="en-US" altLang="en-US" sz="2000" i="1">
                                  <a:latin typeface="Cambria Math" panose="02040503050406030204" pitchFamily="18" charset="0"/>
                                  <a:ea typeface="ＭＳ Ｐゴシック" pitchFamily="34" charset="-128"/>
                                </a:rPr>
                                <m:t>h</m:t>
                              </m:r>
                            </m:num>
                            <m:den>
                              <m:r>
                                <a:rPr lang="en-US" altLang="en-US" sz="2000" i="1">
                                  <a:latin typeface="Cambria Math" panose="02040503050406030204" pitchFamily="18" charset="0"/>
                                  <a:ea typeface="ＭＳ Ｐゴシック" pitchFamily="34" charset="-128"/>
                                </a:rPr>
                                <m:t>𝑑</m:t>
                              </m:r>
                            </m:den>
                          </m:f>
                          <m:r>
                            <a:rPr lang="en-US" altLang="en-US" sz="2000" i="1">
                              <a:latin typeface="Cambria Math" panose="02040503050406030204" pitchFamily="18" charset="0"/>
                              <a:ea typeface="ＭＳ Ｐゴシック" pitchFamily="34" charset="-128"/>
                            </a:rPr>
                            <m:t> </m:t>
                          </m:r>
                          <m:r>
                            <a:rPr lang="en-US" altLang="en-US" sz="2000" i="1">
                              <a:latin typeface="Cambria Math" panose="02040503050406030204" pitchFamily="18" charset="0"/>
                              <a:ea typeface="ＭＳ Ｐゴシック" pitchFamily="34" charset="-128"/>
                            </a:rPr>
                            <m:t>𝑜𝑓</m:t>
                          </m:r>
                          <m:r>
                            <a:rPr lang="en-US" altLang="en-US" sz="2000" i="1">
                              <a:latin typeface="Cambria Math" panose="02040503050406030204" pitchFamily="18" charset="0"/>
                              <a:ea typeface="ＭＳ Ｐゴシック" pitchFamily="34" charset="-128"/>
                            </a:rPr>
                            <m:t> "</m:t>
                          </m:r>
                          <m:r>
                            <a:rPr lang="en-US" altLang="en-US" sz="2000" i="1">
                              <a:latin typeface="Cambria Math" panose="02040503050406030204" pitchFamily="18" charset="0"/>
                              <a:ea typeface="ＭＳ Ｐゴシック" pitchFamily="34" charset="-128"/>
                            </a:rPr>
                            <m:t>𝑝𝑒𝑎𝑘</m:t>
                          </m:r>
                          <m:r>
                            <a:rPr lang="en-US" altLang="en-US" sz="2000" i="1">
                              <a:latin typeface="Cambria Math" panose="02040503050406030204" pitchFamily="18" charset="0"/>
                              <a:ea typeface="ＭＳ Ｐゴシック" pitchFamily="34" charset="-128"/>
                            </a:rPr>
                            <m:t> </m:t>
                          </m:r>
                          <m:r>
                            <a:rPr lang="en-US" altLang="en-US" sz="2000" i="1">
                              <a:latin typeface="Cambria Math" panose="02040503050406030204" pitchFamily="18" charset="0"/>
                              <a:ea typeface="ＭＳ Ｐゴシック" pitchFamily="34" charset="-128"/>
                            </a:rPr>
                            <m:t>𝑠𝑢𝑛</m:t>
                          </m:r>
                          <m:r>
                            <a:rPr lang="en-US" altLang="en-US" sz="2000" i="1">
                              <a:latin typeface="Cambria Math" panose="02040503050406030204" pitchFamily="18" charset="0"/>
                              <a:ea typeface="ＭＳ Ｐゴシック" pitchFamily="34" charset="-128"/>
                            </a:rPr>
                            <m:t>"</m:t>
                          </m:r>
                        </m:e>
                      </m:d>
                    </m:oMath>
                  </m:oMathPara>
                </a14:m>
                <a:endParaRPr lang="en-US" altLang="en-US" sz="2000" dirty="0">
                  <a:ea typeface="ＭＳ Ｐゴシック" pitchFamily="34" charset="-128"/>
                </a:endParaRPr>
              </a:p>
              <a:p>
                <a:pPr marL="0" indent="0">
                  <a:buNone/>
                </a:pPr>
                <a:endParaRPr lang="en-US" altLang="en-US" sz="2000" dirty="0"/>
              </a:p>
            </p:txBody>
          </p:sp>
        </mc:Choice>
        <mc:Fallback xmlns="">
          <p:sp>
            <p:nvSpPr>
              <p:cNvPr id="6" name="内容占位符 5">
                <a:extLst>
                  <a:ext uri="{FF2B5EF4-FFF2-40B4-BE49-F238E27FC236}">
                    <a16:creationId xmlns:a16="http://schemas.microsoft.com/office/drawing/2014/main" id="{5846F07B-6654-4270-BACE-E87FC3363F8E}"/>
                  </a:ext>
                </a:extLst>
              </p:cNvPr>
              <p:cNvSpPr>
                <a:spLocks noGrp="1" noRot="1" noChangeAspect="1" noMove="1" noResize="1" noEditPoints="1" noAdjustHandles="1" noChangeArrowheads="1" noChangeShapeType="1" noTextEdit="1"/>
              </p:cNvSpPr>
              <p:nvPr>
                <p:ph idx="1"/>
              </p:nvPr>
            </p:nvSpPr>
            <p:spPr>
              <a:blipFill>
                <a:blip r:embed="rId3"/>
                <a:stretch>
                  <a:fillRect l="-773" t="-615" b="-9963"/>
                </a:stretch>
              </a:blipFill>
            </p:spPr>
            <p:txBody>
              <a:bodyPr/>
              <a:lstStyle/>
              <a:p>
                <a:r>
                  <a:rPr lang="zh-CN" altLang="en-US">
                    <a:noFill/>
                  </a:rPr>
                  <a:t> </a:t>
                </a:r>
              </a:p>
            </p:txBody>
          </p:sp>
        </mc:Fallback>
      </mc:AlternateContent>
      <p:sp>
        <p:nvSpPr>
          <p:cNvPr id="7" name="灯片编号占位符 6">
            <a:extLst>
              <a:ext uri="{FF2B5EF4-FFF2-40B4-BE49-F238E27FC236}">
                <a16:creationId xmlns:a16="http://schemas.microsoft.com/office/drawing/2014/main" id="{1425139C-003E-4EAE-8F3C-F30A55749BBE}"/>
              </a:ext>
            </a:extLst>
          </p:cNvPr>
          <p:cNvSpPr>
            <a:spLocks noGrp="1"/>
          </p:cNvSpPr>
          <p:nvPr>
            <p:ph type="sldNum" sz="quarter" idx="12"/>
          </p:nvPr>
        </p:nvSpPr>
        <p:spPr/>
        <p:txBody>
          <a:bodyPr/>
          <a:lstStyle/>
          <a:p>
            <a:pPr>
              <a:defRPr/>
            </a:pPr>
            <a:fld id="{A5A7C52C-B8D8-46AC-9434-6888604DA894}" type="slidenum">
              <a:rPr lang="en-US" altLang="zh-CN" smtClean="0"/>
              <a:pPr>
                <a:defRPr/>
              </a:pPr>
              <a:t>20</a:t>
            </a:fld>
            <a:endParaRPr lang="en-US" altLang="zh-CN"/>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Example of Annual Energy Using the Peak-Sun Approach</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000" dirty="0"/>
                  <a:t>A southfacing, 5-kW</a:t>
                </a:r>
                <a:r>
                  <a:rPr lang="en-US" sz="2000" baseline="-25000" dirty="0"/>
                  <a:t> (DC, STC) </a:t>
                </a:r>
                <a:r>
                  <a:rPr lang="en-US" sz="2000" dirty="0"/>
                  <a:t>array in Atlanta, GA, has a tilt angle equal 18.65◦ (L−15) for which PVWATTS estimates the annual insolation is 5.12 kWh/m</a:t>
                </a:r>
                <a:r>
                  <a:rPr lang="en-US" sz="2000" baseline="30000" dirty="0"/>
                  <a:t>2</a:t>
                </a:r>
                <a:r>
                  <a:rPr lang="en-US" sz="2000" dirty="0"/>
                  <a:t>/d. Using the peak hours approach estimate the annual energy that will be delivered. This is a relatively warm climate area so let us assume an overall derate factor of 0.72.</a:t>
                </a:r>
              </a:p>
              <a:p>
                <a:pPr>
                  <a:buNone/>
                </a:pPr>
                <a:endParaRPr lang="en-US" sz="2000" dirty="0"/>
              </a:p>
              <a:p>
                <a:pPr>
                  <a:buNone/>
                </a:pPr>
                <a:r>
                  <a:rPr lang="en-US" sz="2000" dirty="0"/>
                  <a:t>Assuming the peak-sun approach, we can directly say that 1kW/m</a:t>
                </a:r>
                <a:r>
                  <a:rPr lang="en-US" sz="2000" baseline="30000" dirty="0"/>
                  <a:t>2 </a:t>
                </a:r>
                <a:r>
                  <a:rPr lang="en-US" sz="2000" dirty="0"/>
                  <a:t> of insolation is 1h/d of peak sun. Thus,</a:t>
                </a:r>
              </a:p>
              <a:p>
                <a:pPr>
                  <a:buNone/>
                </a:pPr>
                <a:endParaRPr lang="en-US" sz="2000" dirty="0"/>
              </a:p>
              <a:p>
                <a:pPr algn="ctr">
                  <a:buNone/>
                </a:pPr>
                <a14:m>
                  <m:oMathPara xmlns:m="http://schemas.openxmlformats.org/officeDocument/2006/math">
                    <m:oMathParaPr>
                      <m:jc m:val="centerGroup"/>
                    </m:oMathParaPr>
                    <m:oMath xmlns:m="http://schemas.openxmlformats.org/officeDocument/2006/math">
                      <m:r>
                        <a:rPr lang="en-US" altLang="en-US" sz="1600" i="1">
                          <a:latin typeface="Cambria Math" panose="02040503050406030204" pitchFamily="18" charset="0"/>
                          <a:ea typeface="ＭＳ Ｐゴシック" pitchFamily="34" charset="-128"/>
                        </a:rPr>
                        <m:t>𝐸𝑛𝑒𝑟𝑔𝑦</m:t>
                      </m:r>
                      <m:d>
                        <m:dPr>
                          <m:ctrlPr>
                            <a:rPr lang="en-US" altLang="en-US" sz="1600" i="1">
                              <a:latin typeface="Cambria Math" panose="02040503050406030204" pitchFamily="18" charset="0"/>
                              <a:ea typeface="ＭＳ Ｐゴシック" pitchFamily="34" charset="-128"/>
                            </a:rPr>
                          </m:ctrlPr>
                        </m:dPr>
                        <m:e>
                          <m:f>
                            <m:fPr>
                              <m:type m:val="lin"/>
                              <m:ctrlPr>
                                <a:rPr lang="en-US" altLang="en-US" sz="1600" i="1">
                                  <a:latin typeface="Cambria Math" panose="02040503050406030204" pitchFamily="18" charset="0"/>
                                  <a:ea typeface="ＭＳ Ｐゴシック" pitchFamily="34" charset="-128"/>
                                </a:rPr>
                              </m:ctrlPr>
                            </m:fPr>
                            <m:num>
                              <m:r>
                                <a:rPr lang="en-US" altLang="en-US" sz="1600" i="1">
                                  <a:latin typeface="Cambria Math" panose="02040503050406030204" pitchFamily="18" charset="0"/>
                                  <a:ea typeface="ＭＳ Ｐゴシック" pitchFamily="34" charset="-128"/>
                                </a:rPr>
                                <m:t>𝑘𝑊h</m:t>
                              </m:r>
                            </m:num>
                            <m:den>
                              <m:r>
                                <a:rPr lang="en-US" altLang="en-US" sz="1600" b="0" i="1" smtClean="0">
                                  <a:latin typeface="Cambria Math" panose="02040503050406030204" pitchFamily="18" charset="0"/>
                                  <a:ea typeface="ＭＳ Ｐゴシック" pitchFamily="34" charset="-128"/>
                                </a:rPr>
                                <m:t>𝑦𝑟</m:t>
                              </m:r>
                            </m:den>
                          </m:f>
                        </m:e>
                      </m:d>
                      <m:r>
                        <a:rPr lang="en-US" altLang="en-US" sz="1600" i="1">
                          <a:latin typeface="Cambria Math" panose="02040503050406030204" pitchFamily="18" charset="0"/>
                          <a:ea typeface="ＭＳ Ｐゴシック" pitchFamily="34" charset="-128"/>
                        </a:rPr>
                        <m:t>=</m:t>
                      </m:r>
                      <m:sSub>
                        <m:sSubPr>
                          <m:ctrlPr>
                            <a:rPr lang="en-US" altLang="en-US" sz="1600" i="1">
                              <a:latin typeface="Cambria Math" panose="02040503050406030204" pitchFamily="18" charset="0"/>
                              <a:ea typeface="ＭＳ Ｐゴシック" pitchFamily="34" charset="-128"/>
                            </a:rPr>
                          </m:ctrlPr>
                        </m:sSubPr>
                        <m:e>
                          <m:r>
                            <a:rPr lang="en-US" altLang="en-US" sz="1600" i="1">
                              <a:latin typeface="Cambria Math" panose="02040503050406030204" pitchFamily="18" charset="0"/>
                              <a:ea typeface="ＭＳ Ｐゴシック" pitchFamily="34" charset="-128"/>
                            </a:rPr>
                            <m:t>𝑃</m:t>
                          </m:r>
                        </m:e>
                        <m:sub>
                          <m:r>
                            <a:rPr lang="en-US" altLang="en-US" sz="1600" b="0" i="1" smtClean="0">
                              <a:latin typeface="Cambria Math" panose="02040503050406030204" pitchFamily="18" charset="0"/>
                              <a:ea typeface="ＭＳ Ｐゴシック" pitchFamily="34" charset="-128"/>
                            </a:rPr>
                            <m:t>𝐷</m:t>
                          </m:r>
                          <m:r>
                            <a:rPr lang="en-US" altLang="en-US" sz="1600" i="1">
                              <a:latin typeface="Cambria Math" panose="02040503050406030204" pitchFamily="18" charset="0"/>
                              <a:ea typeface="ＭＳ Ｐゴシック" pitchFamily="34" charset="-128"/>
                            </a:rPr>
                            <m:t>𝐶</m:t>
                          </m:r>
                          <m:r>
                            <a:rPr lang="en-US" altLang="en-US" sz="1600" b="0" i="1" smtClean="0">
                              <a:latin typeface="Cambria Math" panose="02040503050406030204" pitchFamily="18" charset="0"/>
                              <a:ea typeface="ＭＳ Ｐゴシック" pitchFamily="34" charset="-128"/>
                            </a:rPr>
                            <m:t>,</m:t>
                          </m:r>
                          <m:r>
                            <a:rPr lang="en-US" altLang="en-US" sz="1600" b="0" i="1" smtClean="0">
                              <a:latin typeface="Cambria Math" panose="02040503050406030204" pitchFamily="18" charset="0"/>
                              <a:ea typeface="ＭＳ Ｐゴシック" pitchFamily="34" charset="-128"/>
                            </a:rPr>
                            <m:t>𝑆𝑇𝐶</m:t>
                          </m:r>
                        </m:sub>
                      </m:sSub>
                      <m:d>
                        <m:dPr>
                          <m:ctrlPr>
                            <a:rPr lang="en-US" altLang="en-US" sz="1600" i="1">
                              <a:latin typeface="Cambria Math" panose="02040503050406030204" pitchFamily="18" charset="0"/>
                              <a:ea typeface="ＭＳ Ｐゴシック" pitchFamily="34" charset="-128"/>
                            </a:rPr>
                          </m:ctrlPr>
                        </m:dPr>
                        <m:e>
                          <m:r>
                            <a:rPr lang="en-US" altLang="en-US" sz="1600" i="1">
                              <a:latin typeface="Cambria Math" panose="02040503050406030204" pitchFamily="18" charset="0"/>
                              <a:ea typeface="ＭＳ Ｐゴシック" pitchFamily="34" charset="-128"/>
                            </a:rPr>
                            <m:t>𝑘𝑊</m:t>
                          </m:r>
                        </m:e>
                      </m:d>
                      <m:r>
                        <a:rPr lang="en-US" altLang="en-US" sz="1600" i="1">
                          <a:latin typeface="Cambria Math" panose="02040503050406030204" pitchFamily="18" charset="0"/>
                          <a:ea typeface="ＭＳ Ｐゴシック" pitchFamily="34" charset="-128"/>
                        </a:rPr>
                        <m:t>⋅</m:t>
                      </m:r>
                      <m:d>
                        <m:dPr>
                          <m:ctrlPr>
                            <a:rPr lang="en-US" altLang="en-US" sz="1600" i="1">
                              <a:latin typeface="Cambria Math" panose="02040503050406030204" pitchFamily="18" charset="0"/>
                              <a:ea typeface="ＭＳ Ｐゴシック" pitchFamily="34" charset="-128"/>
                            </a:rPr>
                          </m:ctrlPr>
                        </m:dPr>
                        <m:e>
                          <m:f>
                            <m:fPr>
                              <m:type m:val="lin"/>
                              <m:ctrlPr>
                                <a:rPr lang="en-US" altLang="en-US" sz="1600" i="1">
                                  <a:latin typeface="Cambria Math" panose="02040503050406030204" pitchFamily="18" charset="0"/>
                                  <a:ea typeface="ＭＳ Ｐゴシック" pitchFamily="34" charset="-128"/>
                                </a:rPr>
                              </m:ctrlPr>
                            </m:fPr>
                            <m:num>
                              <m:r>
                                <a:rPr lang="en-US" altLang="en-US" sz="1600" i="1">
                                  <a:latin typeface="Cambria Math" panose="02040503050406030204" pitchFamily="18" charset="0"/>
                                  <a:ea typeface="ＭＳ Ｐゴシック" pitchFamily="34" charset="-128"/>
                                </a:rPr>
                                <m:t>h</m:t>
                              </m:r>
                            </m:num>
                            <m:den>
                              <m:r>
                                <a:rPr lang="en-US" altLang="en-US" sz="1600" i="1">
                                  <a:latin typeface="Cambria Math" panose="02040503050406030204" pitchFamily="18" charset="0"/>
                                  <a:ea typeface="ＭＳ Ｐゴシック" pitchFamily="34" charset="-128"/>
                                </a:rPr>
                                <m:t>𝑑</m:t>
                              </m:r>
                            </m:den>
                          </m:f>
                          <m:r>
                            <a:rPr lang="en-US" altLang="en-US" sz="1600" i="1">
                              <a:latin typeface="Cambria Math" panose="02040503050406030204" pitchFamily="18" charset="0"/>
                              <a:ea typeface="ＭＳ Ｐゴシック" pitchFamily="34" charset="-128"/>
                            </a:rPr>
                            <m:t> </m:t>
                          </m:r>
                          <m:r>
                            <a:rPr lang="en-US" altLang="en-US" sz="1600" i="1">
                              <a:latin typeface="Cambria Math" panose="02040503050406030204" pitchFamily="18" charset="0"/>
                              <a:ea typeface="ＭＳ Ｐゴシック" pitchFamily="34" charset="-128"/>
                            </a:rPr>
                            <m:t>𝑜𝑓</m:t>
                          </m:r>
                          <m:r>
                            <a:rPr lang="en-US" altLang="en-US" sz="1600" i="1">
                              <a:latin typeface="Cambria Math" panose="02040503050406030204" pitchFamily="18" charset="0"/>
                              <a:ea typeface="ＭＳ Ｐゴシック" pitchFamily="34" charset="-128"/>
                            </a:rPr>
                            <m:t> "</m:t>
                          </m:r>
                          <m:r>
                            <a:rPr lang="en-US" altLang="en-US" sz="1600" i="1">
                              <a:latin typeface="Cambria Math" panose="02040503050406030204" pitchFamily="18" charset="0"/>
                              <a:ea typeface="ＭＳ Ｐゴシック" pitchFamily="34" charset="-128"/>
                            </a:rPr>
                            <m:t>𝑝𝑒𝑎𝑘</m:t>
                          </m:r>
                          <m:r>
                            <a:rPr lang="en-US" altLang="en-US" sz="1600" i="1">
                              <a:latin typeface="Cambria Math" panose="02040503050406030204" pitchFamily="18" charset="0"/>
                              <a:ea typeface="ＭＳ Ｐゴシック" pitchFamily="34" charset="-128"/>
                            </a:rPr>
                            <m:t> </m:t>
                          </m:r>
                          <m:r>
                            <a:rPr lang="en-US" altLang="en-US" sz="1600" i="1">
                              <a:latin typeface="Cambria Math" panose="02040503050406030204" pitchFamily="18" charset="0"/>
                              <a:ea typeface="ＭＳ Ｐゴシック" pitchFamily="34" charset="-128"/>
                            </a:rPr>
                            <m:t>𝑠𝑢𝑛</m:t>
                          </m:r>
                          <m:r>
                            <a:rPr lang="en-US" altLang="en-US" sz="1600" i="1">
                              <a:latin typeface="Cambria Math" panose="02040503050406030204" pitchFamily="18" charset="0"/>
                              <a:ea typeface="ＭＳ Ｐゴシック" pitchFamily="34" charset="-128"/>
                            </a:rPr>
                            <m:t>"</m:t>
                          </m:r>
                        </m:e>
                      </m:d>
                      <m:r>
                        <a:rPr lang="en-US" altLang="en-US" sz="1600" b="0" i="1" smtClean="0">
                          <a:latin typeface="Cambria Math" panose="02040503050406030204" pitchFamily="18" charset="0"/>
                          <a:ea typeface="ＭＳ Ｐゴシック" pitchFamily="34" charset="-128"/>
                        </a:rPr>
                        <m:t>×</m:t>
                      </m:r>
                      <m:r>
                        <a:rPr lang="en-US" altLang="en-US" sz="1600" b="0" i="1" smtClean="0">
                          <a:latin typeface="Cambria Math" panose="02040503050406030204" pitchFamily="18" charset="0"/>
                          <a:ea typeface="ＭＳ Ｐゴシック" pitchFamily="34" charset="-128"/>
                        </a:rPr>
                        <m:t>𝑑𝑒𝑟𝑎𝑡𝑒</m:t>
                      </m:r>
                      <m:r>
                        <a:rPr lang="en-US" altLang="en-US" sz="1600" b="0" i="1" smtClean="0">
                          <a:latin typeface="Cambria Math" panose="02040503050406030204" pitchFamily="18" charset="0"/>
                          <a:ea typeface="ＭＳ Ｐゴシック" pitchFamily="34" charset="-128"/>
                        </a:rPr>
                        <m:t> </m:t>
                      </m:r>
                      <m:r>
                        <a:rPr lang="en-US" altLang="en-US" sz="1600" b="0" i="1" smtClean="0">
                          <a:latin typeface="Cambria Math" panose="02040503050406030204" pitchFamily="18" charset="0"/>
                          <a:ea typeface="ＭＳ Ｐゴシック" pitchFamily="34" charset="-128"/>
                        </a:rPr>
                        <m:t>𝑓𝑎𝑐𝑡𝑜𝑟</m:t>
                      </m:r>
                      <m:r>
                        <a:rPr lang="en-US" altLang="en-US" sz="1600" b="0" i="1" smtClean="0">
                          <a:latin typeface="Cambria Math" panose="02040503050406030204" pitchFamily="18" charset="0"/>
                          <a:ea typeface="ＭＳ Ｐゴシック" pitchFamily="34" charset="-128"/>
                        </a:rPr>
                        <m:t>×365</m:t>
                      </m:r>
                      <m:r>
                        <a:rPr lang="en-US" altLang="en-US" sz="1600" b="0" i="1" smtClean="0">
                          <a:latin typeface="Cambria Math" panose="02040503050406030204" pitchFamily="18" charset="0"/>
                          <a:ea typeface="ＭＳ Ｐゴシック" pitchFamily="34" charset="-128"/>
                        </a:rPr>
                        <m:t>𝑑</m:t>
                      </m:r>
                      <m:r>
                        <a:rPr lang="en-US" altLang="en-US" sz="1600" b="0" i="1" smtClean="0">
                          <a:latin typeface="Cambria Math" panose="02040503050406030204" pitchFamily="18" charset="0"/>
                          <a:ea typeface="ＭＳ Ｐゴシック" pitchFamily="34" charset="-128"/>
                        </a:rPr>
                        <m:t>/</m:t>
                      </m:r>
                      <m:r>
                        <a:rPr lang="en-US" altLang="en-US" sz="1600" b="0" i="1" smtClean="0">
                          <a:latin typeface="Cambria Math" panose="02040503050406030204" pitchFamily="18" charset="0"/>
                          <a:ea typeface="ＭＳ Ｐゴシック" pitchFamily="34" charset="-128"/>
                        </a:rPr>
                        <m:t>𝑦𝑟</m:t>
                      </m:r>
                    </m:oMath>
                  </m:oMathPara>
                </a14:m>
                <a:endParaRPr lang="en-US" sz="1800" dirty="0"/>
              </a:p>
              <a:p>
                <a:pPr algn="ctr">
                  <a:buNone/>
                </a:pPr>
                <a:r>
                  <a:rPr lang="en-US" sz="1800" dirty="0"/>
                  <a:t> </a:t>
                </a:r>
              </a:p>
              <a:p>
                <a:pPr algn="ctr">
                  <a:buNone/>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=5</m:t>
                      </m:r>
                      <m:r>
                        <a:rPr lang="en-US" sz="1800" b="0" i="1" smtClean="0">
                          <a:latin typeface="Cambria Math" panose="02040503050406030204" pitchFamily="18" charset="0"/>
                        </a:rPr>
                        <m:t>𝑘𝑊</m:t>
                      </m:r>
                      <m:r>
                        <a:rPr lang="en-US" sz="1800" b="0" i="1" smtClean="0">
                          <a:latin typeface="Cambria Math" panose="02040503050406030204" pitchFamily="18" charset="0"/>
                        </a:rPr>
                        <m:t>×5.12×0.72×</m:t>
                      </m:r>
                      <m:f>
                        <m:fPr>
                          <m:type m:val="lin"/>
                          <m:ctrlPr>
                            <a:rPr lang="en-US" sz="1800" b="0" i="1" smtClean="0">
                              <a:latin typeface="Cambria Math" panose="02040503050406030204" pitchFamily="18" charset="0"/>
                            </a:rPr>
                          </m:ctrlPr>
                        </m:fPr>
                        <m:num>
                          <m:r>
                            <a:rPr lang="en-US" sz="1800" b="0" i="1" smtClean="0">
                              <a:latin typeface="Cambria Math" panose="02040503050406030204" pitchFamily="18" charset="0"/>
                            </a:rPr>
                            <m:t>365</m:t>
                          </m:r>
                          <m:r>
                            <a:rPr lang="en-US" sz="1800" b="0" i="1" smtClean="0">
                              <a:latin typeface="Cambria Math" panose="02040503050406030204" pitchFamily="18" charset="0"/>
                            </a:rPr>
                            <m:t>𝑑</m:t>
                          </m:r>
                        </m:num>
                        <m:den>
                          <m:r>
                            <a:rPr lang="en-US" sz="1800" b="0" i="1" smtClean="0">
                              <a:latin typeface="Cambria Math" panose="02040503050406030204" pitchFamily="18" charset="0"/>
                            </a:rPr>
                            <m:t>𝑦𝑟</m:t>
                          </m:r>
                        </m:den>
                      </m:f>
                      <m:r>
                        <a:rPr lang="en-US" sz="1800" b="0" i="1" smtClean="0">
                          <a:latin typeface="Cambria Math" panose="02040503050406030204" pitchFamily="18" charset="0"/>
                        </a:rPr>
                        <m:t>=6727 </m:t>
                      </m:r>
                      <m:r>
                        <a:rPr lang="en-US" sz="1800" b="0" i="1" smtClean="0">
                          <a:latin typeface="Cambria Math" panose="02040503050406030204" pitchFamily="18" charset="0"/>
                        </a:rPr>
                        <m:t>𝑘𝑊h</m:t>
                      </m:r>
                      <m:r>
                        <a:rPr lang="en-US" sz="1800" b="0" i="1" smtClean="0">
                          <a:latin typeface="Cambria Math" panose="02040503050406030204" pitchFamily="18" charset="0"/>
                        </a:rPr>
                        <m:t>/</m:t>
                      </m:r>
                      <m:r>
                        <a:rPr lang="en-US" sz="1800" b="0" i="1" smtClean="0">
                          <a:latin typeface="Cambria Math" panose="02040503050406030204" pitchFamily="18" charset="0"/>
                        </a:rPr>
                        <m:t>𝑦𝑟</m:t>
                      </m:r>
                    </m:oMath>
                  </m:oMathPara>
                </a14:m>
                <a:endParaRPr lang="en-US"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73" t="-615" r="-386"/>
                </a:stretch>
              </a:blipFill>
            </p:spPr>
            <p:txBody>
              <a:bodyPr/>
              <a:lstStyle/>
              <a:p>
                <a:r>
                  <a:rPr lang="en-US">
                    <a:noFill/>
                  </a:rPr>
                  <a:t> </a:t>
                </a:r>
              </a:p>
            </p:txBody>
          </p:sp>
        </mc:Fallback>
      </mc:AlternateContent>
      <p:sp>
        <p:nvSpPr>
          <p:cNvPr id="4" name="灯片编号占位符 3">
            <a:extLst>
              <a:ext uri="{FF2B5EF4-FFF2-40B4-BE49-F238E27FC236}">
                <a16:creationId xmlns:a16="http://schemas.microsoft.com/office/drawing/2014/main" id="{A42BE7AF-6277-488A-95A5-13FFAE1E5262}"/>
              </a:ext>
            </a:extLst>
          </p:cNvPr>
          <p:cNvSpPr>
            <a:spLocks noGrp="1"/>
          </p:cNvSpPr>
          <p:nvPr>
            <p:ph type="sldNum" sz="quarter" idx="12"/>
          </p:nvPr>
        </p:nvSpPr>
        <p:spPr/>
        <p:txBody>
          <a:bodyPr/>
          <a:lstStyle/>
          <a:p>
            <a:pPr>
              <a:defRPr/>
            </a:pPr>
            <a:fld id="{A5A7C52C-B8D8-46AC-9434-6888604DA894}" type="slidenum">
              <a:rPr lang="en-US" altLang="zh-CN" smtClean="0"/>
              <a:pPr>
                <a:defRPr/>
              </a:pPr>
              <a:t>21</a:t>
            </a:fld>
            <a:endParaRPr lang="en-US" altLang="zh-CN"/>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altLang="en-US" dirty="0">
                <a:ea typeface="ＭＳ Ｐゴシック" pitchFamily="34" charset="-128"/>
              </a:rPr>
              <a:t>Capacity Factor of PV</a:t>
            </a:r>
          </a:p>
        </p:txBody>
      </p:sp>
      <p:sp>
        <p:nvSpPr>
          <p:cNvPr id="2" name="内容占位符 1">
            <a:extLst>
              <a:ext uri="{FF2B5EF4-FFF2-40B4-BE49-F238E27FC236}">
                <a16:creationId xmlns:a16="http://schemas.microsoft.com/office/drawing/2014/main" id="{0689A7AE-809E-457A-B2EA-1A2516F7A685}"/>
              </a:ext>
            </a:extLst>
          </p:cNvPr>
          <p:cNvSpPr>
            <a:spLocks noGrp="1"/>
          </p:cNvSpPr>
          <p:nvPr>
            <p:ph idx="1"/>
          </p:nvPr>
        </p:nvSpPr>
        <p:spPr/>
        <p:txBody>
          <a:bodyPr/>
          <a:lstStyle/>
          <a:p>
            <a:r>
              <a:rPr lang="en-US" altLang="zh-CN" dirty="0"/>
              <a:t>capacity factor over a period of time, usually 1 year, is the ratio of the energy actually delivered to the energy that would have been delivered if the system ran at full rated power all the time.</a:t>
            </a:r>
            <a:endParaRPr lang="en-US" altLang="en-US" dirty="0"/>
          </a:p>
          <a:p>
            <a:endParaRPr lang="zh-CN" altLang="en-US" dirty="0"/>
          </a:p>
        </p:txBody>
      </p:sp>
      <p:pic>
        <p:nvPicPr>
          <p:cNvPr id="4" name="Picture 9">
            <a:extLst>
              <a:ext uri="{FF2B5EF4-FFF2-40B4-BE49-F238E27FC236}">
                <a16:creationId xmlns:a16="http://schemas.microsoft.com/office/drawing/2014/main" id="{22B93554-7684-4F66-A60D-3FE254AD903A}"/>
              </a:ext>
            </a:extLst>
          </p:cNvPr>
          <p:cNvPicPr>
            <a:picLocks noChangeAspect="1" noChangeArrowheads="1"/>
          </p:cNvPicPr>
          <p:nvPr/>
        </p:nvPicPr>
        <p:blipFill>
          <a:blip r:embed="rId3"/>
          <a:srcRect/>
          <a:stretch>
            <a:fillRect/>
          </a:stretch>
        </p:blipFill>
        <p:spPr bwMode="auto">
          <a:xfrm>
            <a:off x="794220" y="2791446"/>
            <a:ext cx="7306420" cy="3625394"/>
          </a:xfrm>
          <a:prstGeom prst="rect">
            <a:avLst/>
          </a:prstGeom>
          <a:noFill/>
          <a:ln w="9525">
            <a:noFill/>
            <a:miter lim="800000"/>
            <a:headEnd/>
            <a:tailEnd/>
          </a:ln>
          <a:effectLst/>
        </p:spPr>
      </p:pic>
      <p:sp>
        <p:nvSpPr>
          <p:cNvPr id="5" name="Rectangle 2">
            <a:extLst>
              <a:ext uri="{FF2B5EF4-FFF2-40B4-BE49-F238E27FC236}">
                <a16:creationId xmlns:a16="http://schemas.microsoft.com/office/drawing/2014/main" id="{C0CC0872-1144-4ECE-B453-1955658A8DFF}"/>
              </a:ext>
            </a:extLst>
          </p:cNvPr>
          <p:cNvSpPr>
            <a:spLocks noChangeArrowheads="1"/>
          </p:cNvSpPr>
          <p:nvPr/>
        </p:nvSpPr>
        <p:spPr bwMode="auto">
          <a:xfrm>
            <a:off x="1365032" y="6350000"/>
            <a:ext cx="6413935" cy="400110"/>
          </a:xfrm>
          <a:prstGeom prst="rect">
            <a:avLst/>
          </a:prstGeom>
          <a:noFill/>
          <a:ln w="9525">
            <a:noFill/>
            <a:miter lim="800000"/>
            <a:headEnd/>
            <a:tailEnd/>
          </a:ln>
        </p:spPr>
        <p:txBody>
          <a:bodyPr wrap="none">
            <a:spAutoFit/>
          </a:bodyPr>
          <a:lstStyle/>
          <a:p>
            <a:r>
              <a:rPr lang="en-US" altLang="en-US" sz="2000" dirty="0">
                <a:latin typeface="Times-Roman" charset="0"/>
              </a:rPr>
              <a:t>photovoltaic DC capacity factors for a number of U.S. cities.</a:t>
            </a:r>
            <a:endParaRPr lang="en-US" altLang="en-US" sz="2000" dirty="0"/>
          </a:p>
        </p:txBody>
      </p:sp>
      <p:sp>
        <p:nvSpPr>
          <p:cNvPr id="3" name="灯片编号占位符 2">
            <a:extLst>
              <a:ext uri="{FF2B5EF4-FFF2-40B4-BE49-F238E27FC236}">
                <a16:creationId xmlns:a16="http://schemas.microsoft.com/office/drawing/2014/main" id="{EEABE448-7B72-41BC-892D-600F8B7E78A8}"/>
              </a:ext>
            </a:extLst>
          </p:cNvPr>
          <p:cNvSpPr>
            <a:spLocks noGrp="1"/>
          </p:cNvSpPr>
          <p:nvPr>
            <p:ph type="sldNum" sz="quarter" idx="12"/>
          </p:nvPr>
        </p:nvSpPr>
        <p:spPr/>
        <p:txBody>
          <a:bodyPr/>
          <a:lstStyle/>
          <a:p>
            <a:pPr>
              <a:defRPr/>
            </a:pPr>
            <a:fld id="{A5A7C52C-B8D8-46AC-9434-6888604DA894}" type="slidenum">
              <a:rPr lang="en-US" altLang="zh-CN" smtClean="0"/>
              <a:pPr>
                <a:defRPr/>
              </a:pPr>
              <a:t>22</a:t>
            </a:fld>
            <a:endParaRPr lang="en-US" altLang="zh-CN"/>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altLang="en-US" dirty="0">
                <a:ea typeface="ＭＳ Ｐゴシック" pitchFamily="34" charset="-128"/>
              </a:rPr>
              <a:t>Capacity Factor of PV</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1C06C90C-13B8-43F6-A9F5-9B1A600E147B}"/>
                  </a:ext>
                </a:extLst>
              </p:cNvPr>
              <p:cNvSpPr>
                <a:spLocks noGrp="1"/>
              </p:cNvSpPr>
              <p:nvPr>
                <p:ph idx="1"/>
              </p:nvPr>
            </p:nvSpPr>
            <p:spPr/>
            <p:txBody>
              <a:bodyPr/>
              <a:lstStyle/>
              <a:p>
                <a:r>
                  <a:rPr lang="en-US" altLang="zh-CN" dirty="0"/>
                  <a:t>The DC capacity factor is:</a:t>
                </a:r>
              </a:p>
              <a:p>
                <a:pPr marL="0" indent="0">
                  <a:buNone/>
                </a:pPr>
                <a14:m>
                  <m:oMathPara xmlns:m="http://schemas.openxmlformats.org/officeDocument/2006/math">
                    <m:oMathParaPr>
                      <m:jc m:val="centerGroup"/>
                    </m:oMathParaPr>
                    <m:oMath xmlns:m="http://schemas.openxmlformats.org/officeDocument/2006/math">
                      <m:r>
                        <a:rPr lang="en-US" altLang="zh-CN" sz="2000" i="1">
                          <a:solidFill>
                            <a:srgbClr val="000000"/>
                          </a:solidFill>
                          <a:latin typeface="Cambria Math" panose="02040503050406030204" pitchFamily="18" charset="0"/>
                        </a:rPr>
                        <m:t>𝐷𝐶</m:t>
                      </m:r>
                      <m:r>
                        <a:rPr lang="en-US" altLang="zh-CN" sz="2000" i="1">
                          <a:solidFill>
                            <a:srgbClr val="000000"/>
                          </a:solidFill>
                          <a:latin typeface="Cambria Math" panose="02040503050406030204" pitchFamily="18" charset="0"/>
                        </a:rPr>
                        <m:t> </m:t>
                      </m:r>
                      <m:r>
                        <a:rPr lang="en-US" altLang="zh-CN" sz="2000" i="1">
                          <a:solidFill>
                            <a:srgbClr val="000000"/>
                          </a:solidFill>
                          <a:latin typeface="Cambria Math" panose="02040503050406030204" pitchFamily="18" charset="0"/>
                        </a:rPr>
                        <m:t>𝑐𝑎𝑝𝑎𝑐𝑖𝑡𝑦𝑓𝑎𝑐𝑡𝑜𝑟</m:t>
                      </m:r>
                      <m:r>
                        <a:rPr lang="en-US" altLang="zh-CN" sz="2000" i="1">
                          <a:solidFill>
                            <a:srgbClr val="000000"/>
                          </a:solidFill>
                          <a:latin typeface="Cambria Math" panose="02040503050406030204" pitchFamily="18" charset="0"/>
                        </a:rPr>
                        <m:t> (</m:t>
                      </m:r>
                      <m:r>
                        <a:rPr lang="en-US" altLang="zh-CN" sz="2000" i="1">
                          <a:solidFill>
                            <a:srgbClr val="000000"/>
                          </a:solidFill>
                          <a:latin typeface="Cambria Math" panose="02040503050406030204" pitchFamily="18" charset="0"/>
                        </a:rPr>
                        <m:t>𝐶</m:t>
                      </m:r>
                      <m:sSub>
                        <m:sSubPr>
                          <m:ctrlPr>
                            <a:rPr lang="en-US" altLang="zh-CN" sz="2000" i="1">
                              <a:solidFill>
                                <a:srgbClr val="000000"/>
                              </a:solidFill>
                              <a:latin typeface="Cambria Math" panose="02040503050406030204" pitchFamily="18" charset="0"/>
                            </a:rPr>
                          </m:ctrlPr>
                        </m:sSubPr>
                        <m:e>
                          <m:r>
                            <a:rPr lang="en-US" altLang="zh-CN" sz="2000" i="1">
                              <a:solidFill>
                                <a:srgbClr val="000000"/>
                              </a:solidFill>
                              <a:latin typeface="Cambria Math" panose="02040503050406030204" pitchFamily="18" charset="0"/>
                            </a:rPr>
                            <m:t>𝐹</m:t>
                          </m:r>
                        </m:e>
                        <m:sub>
                          <m:r>
                            <a:rPr lang="en-US" altLang="zh-CN" sz="2000" i="1">
                              <a:solidFill>
                                <a:srgbClr val="000000"/>
                              </a:solidFill>
                              <a:latin typeface="Cambria Math" panose="02040503050406030204" pitchFamily="18" charset="0"/>
                            </a:rPr>
                            <m:t>𝐷𝐶</m:t>
                          </m:r>
                        </m:sub>
                      </m:sSub>
                      <m:r>
                        <a:rPr lang="en-US" altLang="zh-CN" sz="2000" i="1">
                          <a:solidFill>
                            <a:srgbClr val="000000"/>
                          </a:solidFill>
                          <a:latin typeface="Cambria Math" panose="02040503050406030204" pitchFamily="18" charset="0"/>
                        </a:rPr>
                        <m:t>)= </m:t>
                      </m:r>
                      <m:f>
                        <m:fPr>
                          <m:ctrlPr>
                            <a:rPr lang="en-US" altLang="zh-CN" sz="2000" i="1">
                              <a:solidFill>
                                <a:srgbClr val="000000"/>
                              </a:solidFill>
                              <a:latin typeface="Cambria Math" panose="02040503050406030204" pitchFamily="18" charset="0"/>
                            </a:rPr>
                          </m:ctrlPr>
                        </m:fPr>
                        <m:num>
                          <m:f>
                            <m:fPr>
                              <m:type m:val="lin"/>
                              <m:ctrlPr>
                                <a:rPr lang="en-US" altLang="zh-CN" sz="2000" i="1">
                                  <a:solidFill>
                                    <a:srgbClr val="000000"/>
                                  </a:solidFill>
                                  <a:latin typeface="Cambria Math" panose="02040503050406030204" pitchFamily="18" charset="0"/>
                                </a:rPr>
                              </m:ctrlPr>
                            </m:fPr>
                            <m:num>
                              <m:r>
                                <a:rPr lang="en-US" altLang="zh-CN" sz="2000" i="1">
                                  <a:solidFill>
                                    <a:srgbClr val="000000"/>
                                  </a:solidFill>
                                  <a:latin typeface="Cambria Math" panose="02040503050406030204" pitchFamily="18" charset="0"/>
                                </a:rPr>
                                <m:t>h</m:t>
                              </m:r>
                            </m:num>
                            <m:den>
                              <m:r>
                                <a:rPr lang="en-US" altLang="zh-CN" sz="2000" i="1">
                                  <a:solidFill>
                                    <a:srgbClr val="000000"/>
                                  </a:solidFill>
                                  <a:latin typeface="Cambria Math" panose="02040503050406030204" pitchFamily="18" charset="0"/>
                                </a:rPr>
                                <m:t>𝑑</m:t>
                              </m:r>
                            </m:den>
                          </m:f>
                          <m:r>
                            <a:rPr lang="en-US" altLang="zh-CN" sz="2000" b="0" i="1" smtClean="0">
                              <a:solidFill>
                                <a:srgbClr val="000000"/>
                              </a:solidFill>
                              <a:latin typeface="Cambria Math" panose="02040503050406030204" pitchFamily="18" charset="0"/>
                            </a:rPr>
                            <m:t> </m:t>
                          </m:r>
                          <m:r>
                            <a:rPr lang="en-US" altLang="zh-CN" sz="2000" b="0" i="1" smtClean="0">
                              <a:solidFill>
                                <a:srgbClr val="000000"/>
                              </a:solidFill>
                              <a:latin typeface="Cambria Math" panose="02040503050406030204" pitchFamily="18" charset="0"/>
                            </a:rPr>
                            <m:t>𝑜𝑓</m:t>
                          </m:r>
                          <m:r>
                            <a:rPr lang="en-US" altLang="zh-CN" sz="2000" i="1">
                              <a:solidFill>
                                <a:srgbClr val="000000"/>
                              </a:solidFill>
                              <a:latin typeface="Cambria Math" panose="02040503050406030204" pitchFamily="18" charset="0"/>
                            </a:rPr>
                            <m:t> "</m:t>
                          </m:r>
                          <m:r>
                            <a:rPr lang="en-US" altLang="zh-CN" sz="2000" i="1">
                              <a:solidFill>
                                <a:srgbClr val="000000"/>
                              </a:solidFill>
                              <a:latin typeface="Cambria Math" panose="02040503050406030204" pitchFamily="18" charset="0"/>
                            </a:rPr>
                            <m:t>𝑝𝑒𝑎𝑘</m:t>
                          </m:r>
                          <m:r>
                            <a:rPr lang="en-US" altLang="zh-CN" sz="2000" b="0" i="1" smtClean="0">
                              <a:solidFill>
                                <a:srgbClr val="000000"/>
                              </a:solidFill>
                              <a:latin typeface="Cambria Math" panose="02040503050406030204" pitchFamily="18" charset="0"/>
                            </a:rPr>
                            <m:t> </m:t>
                          </m:r>
                          <m:r>
                            <a:rPr lang="en-US" altLang="zh-CN" sz="2000" i="1">
                              <a:solidFill>
                                <a:srgbClr val="000000"/>
                              </a:solidFill>
                              <a:latin typeface="Cambria Math" panose="02040503050406030204" pitchFamily="18" charset="0"/>
                            </a:rPr>
                            <m:t>𝑠𝑢𝑛</m:t>
                          </m:r>
                          <m:r>
                            <a:rPr lang="en-US" altLang="zh-CN" sz="2000" i="1">
                              <a:solidFill>
                                <a:srgbClr val="000000"/>
                              </a:solidFill>
                              <a:latin typeface="Cambria Math" panose="02040503050406030204" pitchFamily="18" charset="0"/>
                            </a:rPr>
                            <m:t>"</m:t>
                          </m:r>
                        </m:num>
                        <m:den>
                          <m:r>
                            <a:rPr lang="en-US" altLang="zh-CN" sz="2000" i="1">
                              <a:solidFill>
                                <a:srgbClr val="000000"/>
                              </a:solidFill>
                              <a:latin typeface="Cambria Math" panose="02040503050406030204" pitchFamily="18" charset="0"/>
                            </a:rPr>
                            <m:t>24</m:t>
                          </m:r>
                          <m:r>
                            <a:rPr lang="en-US" altLang="zh-CN" sz="2000" i="1">
                              <a:solidFill>
                                <a:srgbClr val="000000"/>
                              </a:solidFill>
                              <a:latin typeface="Cambria Math" panose="02040503050406030204" pitchFamily="18" charset="0"/>
                            </a:rPr>
                            <m:t>h</m:t>
                          </m:r>
                          <m:r>
                            <a:rPr lang="en-US" altLang="zh-CN" sz="2000" i="1">
                              <a:solidFill>
                                <a:srgbClr val="000000"/>
                              </a:solidFill>
                              <a:latin typeface="Cambria Math" panose="02040503050406030204" pitchFamily="18" charset="0"/>
                            </a:rPr>
                            <m:t>/</m:t>
                          </m:r>
                          <m:r>
                            <a:rPr lang="en-US" altLang="zh-CN" sz="2000" i="1">
                              <a:solidFill>
                                <a:srgbClr val="000000"/>
                              </a:solidFill>
                              <a:latin typeface="Cambria Math" panose="02040503050406030204" pitchFamily="18" charset="0"/>
                            </a:rPr>
                            <m:t>𝑑</m:t>
                          </m:r>
                        </m:den>
                      </m:f>
                      <m:r>
                        <a:rPr lang="en-US" altLang="zh-CN" sz="2000" i="1">
                          <a:solidFill>
                            <a:srgbClr val="000000"/>
                          </a:solidFill>
                          <a:latin typeface="Cambria Math" panose="02040503050406030204" pitchFamily="18" charset="0"/>
                        </a:rPr>
                        <m:t>×</m:t>
                      </m:r>
                      <m:r>
                        <a:rPr lang="en-US" altLang="zh-CN" sz="2000" i="1">
                          <a:solidFill>
                            <a:srgbClr val="000000"/>
                          </a:solidFill>
                          <a:latin typeface="Cambria Math" panose="02040503050406030204" pitchFamily="18" charset="0"/>
                        </a:rPr>
                        <m:t>𝐷𝑒𝑟𝑎𝑡𝑒𝑓𝑎𝑐𝑡𝑜𝑟</m:t>
                      </m:r>
                    </m:oMath>
                  </m:oMathPara>
                </a14:m>
                <a:endParaRPr lang="en-US" altLang="zh-CN" dirty="0"/>
              </a:p>
              <a:p>
                <a:pPr marL="0" indent="0">
                  <a:buNone/>
                </a:pPr>
                <a:endParaRPr lang="en-US" altLang="zh-CN" dirty="0"/>
              </a:p>
              <a:p>
                <a:pPr marL="0" indent="0">
                  <a:buNone/>
                </a:pPr>
                <a:r>
                  <a:rPr lang="en-US" altLang="zh-CN" dirty="0"/>
                  <a:t>Which can also be expressed as:</a:t>
                </a:r>
              </a:p>
              <a:p>
                <a:pPr marL="0" indent="0">
                  <a:buNone/>
                </a:pPr>
                <a14:m>
                  <m:oMathPara xmlns:m="http://schemas.openxmlformats.org/officeDocument/2006/math">
                    <m:oMathParaPr>
                      <m:jc m:val="centerGroup"/>
                    </m:oMathParaPr>
                    <m:oMath xmlns:m="http://schemas.openxmlformats.org/officeDocument/2006/math">
                      <m:r>
                        <a:rPr lang="en-US" altLang="zh-CN" sz="2000" i="1">
                          <a:solidFill>
                            <a:srgbClr val="000000"/>
                          </a:solidFill>
                          <a:latin typeface="Cambria Math" panose="02040503050406030204" pitchFamily="18" charset="0"/>
                        </a:rPr>
                        <m:t>𝐷𝐶</m:t>
                      </m:r>
                      <m:r>
                        <a:rPr lang="en-US" altLang="zh-CN" sz="2000" i="1">
                          <a:solidFill>
                            <a:srgbClr val="000000"/>
                          </a:solidFill>
                          <a:latin typeface="Cambria Math" panose="02040503050406030204" pitchFamily="18" charset="0"/>
                        </a:rPr>
                        <m:t> </m:t>
                      </m:r>
                      <m:r>
                        <a:rPr lang="en-US" altLang="zh-CN" sz="2000" i="1">
                          <a:solidFill>
                            <a:srgbClr val="000000"/>
                          </a:solidFill>
                          <a:latin typeface="Cambria Math" panose="02040503050406030204" pitchFamily="18" charset="0"/>
                        </a:rPr>
                        <m:t>𝑐𝑎𝑝𝑎𝑐𝑖𝑡𝑦𝑓𝑎𝑐𝑡𝑜𝑟</m:t>
                      </m:r>
                      <m:r>
                        <a:rPr lang="en-US" altLang="zh-CN" sz="2000" i="1">
                          <a:solidFill>
                            <a:srgbClr val="000000"/>
                          </a:solidFill>
                          <a:latin typeface="Cambria Math" panose="02040503050406030204" pitchFamily="18" charset="0"/>
                        </a:rPr>
                        <m:t> (</m:t>
                      </m:r>
                      <m:r>
                        <a:rPr lang="en-US" altLang="zh-CN" sz="2000" i="1">
                          <a:solidFill>
                            <a:srgbClr val="000000"/>
                          </a:solidFill>
                          <a:latin typeface="Cambria Math" panose="02040503050406030204" pitchFamily="18" charset="0"/>
                        </a:rPr>
                        <m:t>𝐶</m:t>
                      </m:r>
                      <m:sSub>
                        <m:sSubPr>
                          <m:ctrlPr>
                            <a:rPr lang="en-US" altLang="zh-CN" sz="2000" i="1">
                              <a:solidFill>
                                <a:srgbClr val="000000"/>
                              </a:solidFill>
                              <a:latin typeface="Cambria Math" panose="02040503050406030204" pitchFamily="18" charset="0"/>
                            </a:rPr>
                          </m:ctrlPr>
                        </m:sSubPr>
                        <m:e>
                          <m:r>
                            <a:rPr lang="en-US" altLang="zh-CN" sz="2000" i="1">
                              <a:solidFill>
                                <a:srgbClr val="000000"/>
                              </a:solidFill>
                              <a:latin typeface="Cambria Math" panose="02040503050406030204" pitchFamily="18" charset="0"/>
                            </a:rPr>
                            <m:t>𝐹</m:t>
                          </m:r>
                        </m:e>
                        <m:sub>
                          <m:r>
                            <a:rPr lang="en-US" altLang="zh-CN" sz="2000" i="1">
                              <a:solidFill>
                                <a:srgbClr val="000000"/>
                              </a:solidFill>
                              <a:latin typeface="Cambria Math" panose="02040503050406030204" pitchFamily="18" charset="0"/>
                            </a:rPr>
                            <m:t>𝐷𝐶</m:t>
                          </m:r>
                        </m:sub>
                      </m:sSub>
                      <m:r>
                        <a:rPr lang="en-US" altLang="zh-CN" sz="2000" i="1">
                          <a:solidFill>
                            <a:srgbClr val="000000"/>
                          </a:solidFill>
                          <a:latin typeface="Cambria Math" panose="02040503050406030204" pitchFamily="18" charset="0"/>
                        </a:rPr>
                        <m:t>)= </m:t>
                      </m:r>
                      <m:f>
                        <m:fPr>
                          <m:ctrlPr>
                            <a:rPr lang="en-US" altLang="zh-CN" sz="2000" i="1">
                              <a:solidFill>
                                <a:srgbClr val="000000"/>
                              </a:solidFill>
                              <a:latin typeface="Cambria Math" panose="02040503050406030204" pitchFamily="18" charset="0"/>
                            </a:rPr>
                          </m:ctrlPr>
                        </m:fPr>
                        <m:num>
                          <m:r>
                            <a:rPr lang="en-US" altLang="zh-CN" sz="2000" i="1" smtClean="0">
                              <a:solidFill>
                                <a:srgbClr val="000000"/>
                              </a:solidFill>
                              <a:latin typeface="Cambria Math" panose="02040503050406030204" pitchFamily="18" charset="0"/>
                            </a:rPr>
                            <m:t> </m:t>
                          </m:r>
                          <m:d>
                            <m:dPr>
                              <m:ctrlPr>
                                <a:rPr lang="en-US" altLang="zh-CN" sz="2000" i="1">
                                  <a:solidFill>
                                    <a:srgbClr val="000000"/>
                                  </a:solidFill>
                                  <a:latin typeface="Cambria Math" panose="02040503050406030204" pitchFamily="18" charset="0"/>
                                </a:rPr>
                              </m:ctrlPr>
                            </m:dPr>
                            <m:e>
                              <m:f>
                                <m:fPr>
                                  <m:type m:val="lin"/>
                                  <m:ctrlPr>
                                    <a:rPr lang="en-US" altLang="zh-CN" sz="2000" i="1">
                                      <a:solidFill>
                                        <a:srgbClr val="000000"/>
                                      </a:solidFill>
                                      <a:latin typeface="Cambria Math" panose="02040503050406030204" pitchFamily="18" charset="0"/>
                                    </a:rPr>
                                  </m:ctrlPr>
                                </m:fPr>
                                <m:num>
                                  <m:r>
                                    <a:rPr lang="en-US" altLang="zh-CN" sz="2000" i="1">
                                      <a:solidFill>
                                        <a:srgbClr val="000000"/>
                                      </a:solidFill>
                                      <a:latin typeface="Cambria Math" panose="02040503050406030204" pitchFamily="18" charset="0"/>
                                    </a:rPr>
                                    <m:t>𝑘𝑊h</m:t>
                                  </m:r>
                                </m:num>
                                <m:den>
                                  <m:r>
                                    <a:rPr lang="en-US" altLang="zh-CN" sz="2000" i="1">
                                      <a:solidFill>
                                        <a:srgbClr val="000000"/>
                                      </a:solidFill>
                                      <a:latin typeface="Cambria Math" panose="02040503050406030204" pitchFamily="18" charset="0"/>
                                    </a:rPr>
                                    <m:t>𝑦𝑟</m:t>
                                  </m:r>
                                </m:den>
                              </m:f>
                            </m:e>
                          </m:d>
                          <m:r>
                            <a:rPr lang="en-US" altLang="zh-CN" sz="2000" b="0" i="1" smtClean="0">
                              <a:solidFill>
                                <a:srgbClr val="000000"/>
                              </a:solidFill>
                              <a:latin typeface="Cambria Math" panose="02040503050406030204" pitchFamily="18" charset="0"/>
                            </a:rPr>
                            <m:t>/</m:t>
                          </m:r>
                          <m:r>
                            <a:rPr lang="en-US" altLang="zh-CN" sz="2000" b="0" i="1" smtClean="0">
                              <a:solidFill>
                                <a:srgbClr val="000000"/>
                              </a:solidFill>
                              <a:latin typeface="Cambria Math" panose="02040503050406030204" pitchFamily="18" charset="0"/>
                            </a:rPr>
                            <m:t>𝑘</m:t>
                          </m:r>
                          <m:sSub>
                            <m:sSubPr>
                              <m:ctrlPr>
                                <a:rPr lang="en-US" altLang="zh-CN" sz="2000" b="0" i="1" smtClean="0">
                                  <a:solidFill>
                                    <a:srgbClr val="000000"/>
                                  </a:solidFill>
                                  <a:latin typeface="Cambria Math" panose="02040503050406030204" pitchFamily="18" charset="0"/>
                                </a:rPr>
                              </m:ctrlPr>
                            </m:sSubPr>
                            <m:e>
                              <m:r>
                                <a:rPr lang="en-US" altLang="zh-CN" sz="2000" b="0" i="1" smtClean="0">
                                  <a:solidFill>
                                    <a:srgbClr val="000000"/>
                                  </a:solidFill>
                                  <a:latin typeface="Cambria Math" panose="02040503050406030204" pitchFamily="18" charset="0"/>
                                </a:rPr>
                                <m:t>𝑊</m:t>
                              </m:r>
                            </m:e>
                            <m:sub>
                              <m:r>
                                <a:rPr lang="en-US" altLang="zh-CN" sz="2000" b="0" i="1" smtClean="0">
                                  <a:solidFill>
                                    <a:srgbClr val="000000"/>
                                  </a:solidFill>
                                  <a:latin typeface="Cambria Math" panose="02040503050406030204" pitchFamily="18" charset="0"/>
                                </a:rPr>
                                <m:t>𝐷𝐶</m:t>
                              </m:r>
                              <m:r>
                                <a:rPr lang="en-US" altLang="zh-CN" sz="2000" b="0" i="1" smtClean="0">
                                  <a:solidFill>
                                    <a:srgbClr val="000000"/>
                                  </a:solidFill>
                                  <a:latin typeface="Cambria Math" panose="02040503050406030204" pitchFamily="18" charset="0"/>
                                </a:rPr>
                                <m:t>,</m:t>
                              </m:r>
                              <m:r>
                                <a:rPr lang="en-US" altLang="zh-CN" sz="2000" b="0" i="1" smtClean="0">
                                  <a:solidFill>
                                    <a:srgbClr val="000000"/>
                                  </a:solidFill>
                                  <a:latin typeface="Cambria Math" panose="02040503050406030204" pitchFamily="18" charset="0"/>
                                </a:rPr>
                                <m:t>𝑆𝑇𝐶</m:t>
                              </m:r>
                            </m:sub>
                          </m:sSub>
                        </m:num>
                        <m:den>
                          <m:r>
                            <a:rPr lang="en-US" altLang="zh-CN" sz="2000" i="1">
                              <a:solidFill>
                                <a:srgbClr val="000000"/>
                              </a:solidFill>
                              <a:latin typeface="Cambria Math" panose="02040503050406030204" pitchFamily="18" charset="0"/>
                            </a:rPr>
                            <m:t>8760 </m:t>
                          </m:r>
                          <m:r>
                            <a:rPr lang="en-US" altLang="zh-CN" sz="2000" i="1">
                              <a:solidFill>
                                <a:srgbClr val="000000"/>
                              </a:solidFill>
                              <a:latin typeface="Cambria Math" panose="02040503050406030204" pitchFamily="18" charset="0"/>
                            </a:rPr>
                            <m:t>h</m:t>
                          </m:r>
                          <m:r>
                            <a:rPr lang="en-US" altLang="zh-CN" sz="2000" i="1">
                              <a:solidFill>
                                <a:srgbClr val="000000"/>
                              </a:solidFill>
                              <a:latin typeface="Cambria Math" panose="02040503050406030204" pitchFamily="18" charset="0"/>
                            </a:rPr>
                            <m:t>/</m:t>
                          </m:r>
                          <m:r>
                            <a:rPr lang="en-US" altLang="zh-CN" sz="2000" i="1">
                              <a:solidFill>
                                <a:srgbClr val="000000"/>
                              </a:solidFill>
                              <a:latin typeface="Cambria Math" panose="02040503050406030204" pitchFamily="18" charset="0"/>
                            </a:rPr>
                            <m:t>𝑦𝑟</m:t>
                          </m:r>
                        </m:den>
                      </m:f>
                    </m:oMath>
                  </m:oMathPara>
                </a14:m>
                <a:endParaRPr lang="en-US" altLang="zh-CN" sz="2000" dirty="0"/>
              </a:p>
            </p:txBody>
          </p:sp>
        </mc:Choice>
        <mc:Fallback xmlns="">
          <p:sp>
            <p:nvSpPr>
              <p:cNvPr id="3" name="内容占位符 2">
                <a:extLst>
                  <a:ext uri="{FF2B5EF4-FFF2-40B4-BE49-F238E27FC236}">
                    <a16:creationId xmlns:a16="http://schemas.microsoft.com/office/drawing/2014/main" id="{1C06C90C-13B8-43F6-A9F5-9B1A600E147B}"/>
                  </a:ext>
                </a:extLst>
              </p:cNvPr>
              <p:cNvSpPr>
                <a:spLocks noGrp="1" noRot="1" noChangeAspect="1" noMove="1" noResize="1" noEditPoints="1" noAdjustHandles="1" noChangeArrowheads="1" noChangeShapeType="1" noTextEdit="1"/>
              </p:cNvSpPr>
              <p:nvPr>
                <p:ph idx="1"/>
              </p:nvPr>
            </p:nvSpPr>
            <p:spPr>
              <a:blipFill>
                <a:blip r:embed="rId3"/>
                <a:stretch>
                  <a:fillRect l="-1159" t="-984"/>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74EB8217-B113-48CF-B9F8-3C5C7CD821F0}"/>
              </a:ext>
            </a:extLst>
          </p:cNvPr>
          <p:cNvSpPr>
            <a:spLocks noGrp="1"/>
          </p:cNvSpPr>
          <p:nvPr>
            <p:ph type="sldNum" sz="quarter" idx="12"/>
          </p:nvPr>
        </p:nvSpPr>
        <p:spPr/>
        <p:txBody>
          <a:bodyPr/>
          <a:lstStyle/>
          <a:p>
            <a:pPr>
              <a:defRPr/>
            </a:pPr>
            <a:fld id="{A5A7C52C-B8D8-46AC-9434-6888604DA894}" type="slidenum">
              <a:rPr lang="en-US" altLang="zh-CN" smtClean="0"/>
              <a:pPr>
                <a:defRPr/>
              </a:pPr>
              <a:t>23</a:t>
            </a:fld>
            <a:endParaRPr lang="en-US" altLang="zh-CN"/>
          </a:p>
        </p:txBody>
      </p:sp>
    </p:spTree>
    <p:extLst>
      <p:ext uri="{BB962C8B-B14F-4D97-AF65-F5344CB8AC3E}">
        <p14:creationId xmlns:p14="http://schemas.microsoft.com/office/powerpoint/2010/main" val="80709694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9CAD1C-85A5-471E-8D9B-0354CDC1446B}"/>
              </a:ext>
            </a:extLst>
          </p:cNvPr>
          <p:cNvSpPr>
            <a:spLocks noGrp="1"/>
          </p:cNvSpPr>
          <p:nvPr>
            <p:ph type="title"/>
          </p:nvPr>
        </p:nvSpPr>
        <p:spPr/>
        <p:txBody>
          <a:bodyPr/>
          <a:lstStyle/>
          <a:p>
            <a:r>
              <a:rPr lang="en-US" altLang="zh-CN" dirty="0"/>
              <a:t>PV system economics</a:t>
            </a:r>
            <a:endParaRPr lang="zh-CN" altLang="en-US" dirty="0"/>
          </a:p>
        </p:txBody>
      </p:sp>
      <p:sp>
        <p:nvSpPr>
          <p:cNvPr id="3" name="内容占位符 2">
            <a:extLst>
              <a:ext uri="{FF2B5EF4-FFF2-40B4-BE49-F238E27FC236}">
                <a16:creationId xmlns:a16="http://schemas.microsoft.com/office/drawing/2014/main" id="{E5E5E030-F148-4539-A37C-46EBD39E3A99}"/>
              </a:ext>
            </a:extLst>
          </p:cNvPr>
          <p:cNvSpPr>
            <a:spLocks noGrp="1"/>
          </p:cNvSpPr>
          <p:nvPr>
            <p:ph idx="1"/>
          </p:nvPr>
        </p:nvSpPr>
        <p:spPr/>
        <p:txBody>
          <a:bodyPr/>
          <a:lstStyle/>
          <a:p>
            <a:r>
              <a:rPr lang="en-US" altLang="zh-CN" dirty="0"/>
              <a:t>After the energy produced by PV array can be estimated, then we can explore their economic viability</a:t>
            </a:r>
          </a:p>
          <a:p>
            <a:r>
              <a:rPr lang="en-US" altLang="zh-CN" dirty="0"/>
              <a:t>System sizing is pretty similar for both residential and commercial buildings, but their economics differ for several reasons:</a:t>
            </a:r>
          </a:p>
          <a:p>
            <a:pPr lvl="1"/>
            <a:r>
              <a:rPr lang="en-US" altLang="zh-CN" dirty="0"/>
              <a:t>Scale of the system</a:t>
            </a:r>
          </a:p>
          <a:p>
            <a:pPr lvl="1"/>
            <a:r>
              <a:rPr lang="en-US" altLang="zh-CN" dirty="0"/>
              <a:t>economic incentives</a:t>
            </a:r>
          </a:p>
          <a:p>
            <a:endParaRPr lang="zh-CN" altLang="en-US" dirty="0"/>
          </a:p>
        </p:txBody>
      </p:sp>
      <p:sp>
        <p:nvSpPr>
          <p:cNvPr id="4" name="灯片编号占位符 3">
            <a:extLst>
              <a:ext uri="{FF2B5EF4-FFF2-40B4-BE49-F238E27FC236}">
                <a16:creationId xmlns:a16="http://schemas.microsoft.com/office/drawing/2014/main" id="{501D755E-9CF3-452F-A44E-8D9C89720365}"/>
              </a:ext>
            </a:extLst>
          </p:cNvPr>
          <p:cNvSpPr>
            <a:spLocks noGrp="1"/>
          </p:cNvSpPr>
          <p:nvPr>
            <p:ph type="sldNum" sz="quarter" idx="12"/>
          </p:nvPr>
        </p:nvSpPr>
        <p:spPr/>
        <p:txBody>
          <a:bodyPr/>
          <a:lstStyle/>
          <a:p>
            <a:pPr>
              <a:defRPr/>
            </a:pPr>
            <a:fld id="{A5A7C52C-B8D8-46AC-9434-6888604DA894}" type="slidenum">
              <a:rPr lang="en-US" altLang="zh-CN" smtClean="0"/>
              <a:pPr>
                <a:defRPr/>
              </a:pPr>
              <a:t>24</a:t>
            </a:fld>
            <a:endParaRPr lang="en-US" altLang="zh-CN"/>
          </a:p>
        </p:txBody>
      </p:sp>
      <p:pic>
        <p:nvPicPr>
          <p:cNvPr id="5" name="图片 4">
            <a:extLst>
              <a:ext uri="{FF2B5EF4-FFF2-40B4-BE49-F238E27FC236}">
                <a16:creationId xmlns:a16="http://schemas.microsoft.com/office/drawing/2014/main" id="{F9D675D9-7AB0-44E9-8731-47FF7A5DC2E9}"/>
              </a:ext>
            </a:extLst>
          </p:cNvPr>
          <p:cNvPicPr>
            <a:picLocks noChangeAspect="1"/>
          </p:cNvPicPr>
          <p:nvPr/>
        </p:nvPicPr>
        <p:blipFill>
          <a:blip r:embed="rId2"/>
          <a:stretch>
            <a:fillRect/>
          </a:stretch>
        </p:blipFill>
        <p:spPr>
          <a:xfrm>
            <a:off x="3756685" y="2895600"/>
            <a:ext cx="4515573" cy="3825875"/>
          </a:xfrm>
          <a:prstGeom prst="rect">
            <a:avLst/>
          </a:prstGeom>
        </p:spPr>
      </p:pic>
      <p:sp>
        <p:nvSpPr>
          <p:cNvPr id="6" name="矩形 5">
            <a:extLst>
              <a:ext uri="{FF2B5EF4-FFF2-40B4-BE49-F238E27FC236}">
                <a16:creationId xmlns:a16="http://schemas.microsoft.com/office/drawing/2014/main" id="{465E4F59-CF8A-4425-903D-808C082CFAEF}"/>
              </a:ext>
            </a:extLst>
          </p:cNvPr>
          <p:cNvSpPr/>
          <p:nvPr/>
        </p:nvSpPr>
        <p:spPr>
          <a:xfrm>
            <a:off x="556285" y="5354417"/>
            <a:ext cx="3200400" cy="1200329"/>
          </a:xfrm>
          <a:prstGeom prst="rect">
            <a:avLst/>
          </a:prstGeom>
        </p:spPr>
        <p:txBody>
          <a:bodyPr wrap="square">
            <a:spAutoFit/>
          </a:bodyPr>
          <a:lstStyle/>
          <a:p>
            <a:r>
              <a:rPr lang="en-US" altLang="zh-CN" dirty="0"/>
              <a:t>An NREL sensitivity analysis of the impact of module efficiency on system prices assuming equal $/Wp PV cost.</a:t>
            </a:r>
            <a:endParaRPr lang="zh-CN" altLang="en-US" dirty="0"/>
          </a:p>
        </p:txBody>
      </p:sp>
    </p:spTree>
    <p:extLst>
      <p:ext uri="{BB962C8B-B14F-4D97-AF65-F5344CB8AC3E}">
        <p14:creationId xmlns:p14="http://schemas.microsoft.com/office/powerpoint/2010/main" val="1206587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 System Costs</a:t>
            </a:r>
          </a:p>
        </p:txBody>
      </p:sp>
      <p:sp>
        <p:nvSpPr>
          <p:cNvPr id="3" name="Content Placeholder 2"/>
          <p:cNvSpPr>
            <a:spLocks noGrp="1"/>
          </p:cNvSpPr>
          <p:nvPr>
            <p:ph idx="1"/>
          </p:nvPr>
        </p:nvSpPr>
        <p:spPr/>
        <p:txBody>
          <a:bodyPr/>
          <a:lstStyle/>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marL="0" indent="0">
              <a:buNone/>
            </a:pPr>
            <a:endParaRPr lang="en-US" sz="2000" dirty="0"/>
          </a:p>
          <a:p>
            <a:endParaRPr lang="en-US" sz="2000" dirty="0"/>
          </a:p>
          <a:p>
            <a:endParaRPr lang="en-US" sz="2000" dirty="0"/>
          </a:p>
          <a:p>
            <a:pPr marL="0" indent="0">
              <a:buNone/>
            </a:pPr>
            <a:r>
              <a:rPr lang="en-US" sz="2000" dirty="0"/>
              <a:t>Estimated 2010 prices for residential and commercial PV systems before incentives, along with SunShot goals for 2020.</a:t>
            </a:r>
          </a:p>
        </p:txBody>
      </p:sp>
      <p:pic>
        <p:nvPicPr>
          <p:cNvPr id="157698" name="Picture 2"/>
          <p:cNvPicPr>
            <a:picLocks noChangeAspect="1" noChangeArrowheads="1"/>
          </p:cNvPicPr>
          <p:nvPr/>
        </p:nvPicPr>
        <p:blipFill>
          <a:blip r:embed="rId2"/>
          <a:srcRect/>
          <a:stretch>
            <a:fillRect/>
          </a:stretch>
        </p:blipFill>
        <p:spPr bwMode="auto">
          <a:xfrm>
            <a:off x="1248103" y="1447800"/>
            <a:ext cx="6647793" cy="4191000"/>
          </a:xfrm>
          <a:prstGeom prst="rect">
            <a:avLst/>
          </a:prstGeom>
          <a:noFill/>
          <a:ln w="9525">
            <a:noFill/>
            <a:miter lim="800000"/>
            <a:headEnd/>
            <a:tailEnd/>
          </a:ln>
          <a:effectLst/>
        </p:spPr>
      </p:pic>
      <p:sp>
        <p:nvSpPr>
          <p:cNvPr id="4" name="灯片编号占位符 3">
            <a:extLst>
              <a:ext uri="{FF2B5EF4-FFF2-40B4-BE49-F238E27FC236}">
                <a16:creationId xmlns:a16="http://schemas.microsoft.com/office/drawing/2014/main" id="{A3434D64-D16F-43EC-8360-4BD8F80C945C}"/>
              </a:ext>
            </a:extLst>
          </p:cNvPr>
          <p:cNvSpPr>
            <a:spLocks noGrp="1"/>
          </p:cNvSpPr>
          <p:nvPr>
            <p:ph type="sldNum" sz="quarter" idx="12"/>
          </p:nvPr>
        </p:nvSpPr>
        <p:spPr/>
        <p:txBody>
          <a:bodyPr/>
          <a:lstStyle/>
          <a:p>
            <a:pPr>
              <a:defRPr/>
            </a:pPr>
            <a:fld id="{A5A7C52C-B8D8-46AC-9434-6888604DA894}" type="slidenum">
              <a:rPr lang="en-US" altLang="zh-CN" smtClean="0"/>
              <a:pPr>
                <a:defRPr/>
              </a:pPr>
              <a:t>25</a:t>
            </a:fld>
            <a:endParaRPr lang="en-US" altLang="zh-CN"/>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333A3AA-8453-4B1C-8A97-FB86DE6EDFDB}"/>
              </a:ext>
            </a:extLst>
          </p:cNvPr>
          <p:cNvSpPr>
            <a:spLocks noGrp="1"/>
          </p:cNvSpPr>
          <p:nvPr>
            <p:ph type="title"/>
          </p:nvPr>
        </p:nvSpPr>
        <p:spPr/>
        <p:txBody>
          <a:bodyPr/>
          <a:lstStyle/>
          <a:p>
            <a:r>
              <a:rPr lang="en-US" altLang="zh-CN" dirty="0"/>
              <a:t>PV System Costs</a:t>
            </a:r>
            <a:endParaRPr lang="zh-CN" altLang="en-US" dirty="0"/>
          </a:p>
        </p:txBody>
      </p:sp>
      <p:sp>
        <p:nvSpPr>
          <p:cNvPr id="3" name="内容占位符 2">
            <a:extLst>
              <a:ext uri="{FF2B5EF4-FFF2-40B4-BE49-F238E27FC236}">
                <a16:creationId xmlns:a16="http://schemas.microsoft.com/office/drawing/2014/main" id="{59ED6335-AC23-44FA-922C-FDCC472F6CBE}"/>
              </a:ext>
            </a:extLst>
          </p:cNvPr>
          <p:cNvSpPr>
            <a:spLocks noGrp="1"/>
          </p:cNvSpPr>
          <p:nvPr>
            <p:ph idx="1"/>
          </p:nvPr>
        </p:nvSpPr>
        <p:spPr/>
        <p:txBody>
          <a:bodyPr/>
          <a:lstStyle/>
          <a:p>
            <a:r>
              <a:rPr lang="en-US" altLang="zh-CN" dirty="0"/>
              <a:t>The current efficiency status of competing PV technologies along with their theoretical maximum possible efficiencies.</a:t>
            </a:r>
            <a:endParaRPr lang="zh-CN" altLang="en-US" dirty="0"/>
          </a:p>
        </p:txBody>
      </p:sp>
      <p:sp>
        <p:nvSpPr>
          <p:cNvPr id="4" name="灯片编号占位符 3">
            <a:extLst>
              <a:ext uri="{FF2B5EF4-FFF2-40B4-BE49-F238E27FC236}">
                <a16:creationId xmlns:a16="http://schemas.microsoft.com/office/drawing/2014/main" id="{DEA6EF97-92D8-487C-8905-ADECEB4D6F7B}"/>
              </a:ext>
            </a:extLst>
          </p:cNvPr>
          <p:cNvSpPr>
            <a:spLocks noGrp="1"/>
          </p:cNvSpPr>
          <p:nvPr>
            <p:ph type="sldNum" sz="quarter" idx="12"/>
          </p:nvPr>
        </p:nvSpPr>
        <p:spPr/>
        <p:txBody>
          <a:bodyPr/>
          <a:lstStyle/>
          <a:p>
            <a:pPr>
              <a:defRPr/>
            </a:pPr>
            <a:fld id="{A5A7C52C-B8D8-46AC-9434-6888604DA894}" type="slidenum">
              <a:rPr lang="en-US" altLang="zh-CN" smtClean="0"/>
              <a:pPr>
                <a:defRPr/>
              </a:pPr>
              <a:t>26</a:t>
            </a:fld>
            <a:endParaRPr lang="en-US" altLang="zh-CN"/>
          </a:p>
        </p:txBody>
      </p:sp>
      <p:pic>
        <p:nvPicPr>
          <p:cNvPr id="5" name="图片 4">
            <a:extLst>
              <a:ext uri="{FF2B5EF4-FFF2-40B4-BE49-F238E27FC236}">
                <a16:creationId xmlns:a16="http://schemas.microsoft.com/office/drawing/2014/main" id="{DE9A2B51-8062-4FEF-A626-C5FCABF0344D}"/>
              </a:ext>
            </a:extLst>
          </p:cNvPr>
          <p:cNvPicPr>
            <a:picLocks noChangeAspect="1"/>
          </p:cNvPicPr>
          <p:nvPr/>
        </p:nvPicPr>
        <p:blipFill>
          <a:blip r:embed="rId2"/>
          <a:stretch>
            <a:fillRect/>
          </a:stretch>
        </p:blipFill>
        <p:spPr>
          <a:xfrm>
            <a:off x="1235775" y="2057400"/>
            <a:ext cx="6672450" cy="4357129"/>
          </a:xfrm>
          <a:prstGeom prst="rect">
            <a:avLst/>
          </a:prstGeom>
        </p:spPr>
      </p:pic>
    </p:spTree>
    <p:extLst>
      <p:ext uri="{BB962C8B-B14F-4D97-AF65-F5344CB8AC3E}">
        <p14:creationId xmlns:p14="http://schemas.microsoft.com/office/powerpoint/2010/main" val="1827483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E1FAB7-1D55-4CFB-A5B1-8B75A015FCF1}"/>
              </a:ext>
            </a:extLst>
          </p:cNvPr>
          <p:cNvSpPr>
            <a:spLocks noGrp="1"/>
          </p:cNvSpPr>
          <p:nvPr>
            <p:ph type="title"/>
          </p:nvPr>
        </p:nvSpPr>
        <p:spPr/>
        <p:txBody>
          <a:bodyPr/>
          <a:lstStyle/>
          <a:p>
            <a:r>
              <a:rPr lang="en-US" altLang="zh-CN" dirty="0"/>
              <a:t>Amortizing Costs</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43679EDF-318A-4260-AB59-834B30CA5AD0}"/>
                  </a:ext>
                </a:extLst>
              </p:cNvPr>
              <p:cNvSpPr>
                <a:spLocks noGrp="1"/>
              </p:cNvSpPr>
              <p:nvPr>
                <p:ph idx="1"/>
              </p:nvPr>
            </p:nvSpPr>
            <p:spPr/>
            <p:txBody>
              <a:bodyPr/>
              <a:lstStyle/>
              <a:p>
                <a:r>
                  <a:rPr lang="en-US" altLang="zh-CN" dirty="0"/>
                  <a:t>A simple way to estimate the cost of electricity generated by a PV system is to imagine taking out a loan to pay for the system and then using annual payments divided by annual kWh delivered to give $/kWh.</a:t>
                </a:r>
              </a:p>
              <a:p>
                <a:r>
                  <a:rPr lang="en-US" altLang="zh-CN" dirty="0"/>
                  <a:t>In this way, the annual loan payments are:</a:t>
                </a:r>
              </a:p>
              <a:p>
                <a:endParaRPr lang="en-US" altLang="zh-CN" sz="1000" dirty="0"/>
              </a:p>
              <a:p>
                <a:pPr marL="0" indent="0">
                  <a:buNone/>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𝐴</m:t>
                      </m:r>
                      <m:r>
                        <a:rPr lang="en-US" altLang="zh-CN" b="0" i="1" smtClean="0">
                          <a:latin typeface="Cambria Math" panose="02040503050406030204" pitchFamily="18" charset="0"/>
                        </a:rPr>
                        <m:t>=</m:t>
                      </m:r>
                      <m:r>
                        <a:rPr lang="en-US" altLang="zh-CN" b="0" i="1" smtClean="0">
                          <a:latin typeface="Cambria Math" panose="02040503050406030204" pitchFamily="18" charset="0"/>
                        </a:rPr>
                        <m:t>𝑃</m:t>
                      </m:r>
                      <m:r>
                        <a:rPr lang="en-US" altLang="zh-CN" b="0" i="1" smtClean="0">
                          <a:latin typeface="Cambria Math" panose="02040503050406030204" pitchFamily="18" charset="0"/>
                        </a:rPr>
                        <m:t>⋅</m:t>
                      </m:r>
                      <m:r>
                        <a:rPr lang="en-US" altLang="zh-CN" b="0" i="1" smtClean="0">
                          <a:latin typeface="Cambria Math" panose="02040503050406030204" pitchFamily="18" charset="0"/>
                        </a:rPr>
                        <m:t>𝐶𝑅𝐹</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𝑛</m:t>
                          </m:r>
                        </m:e>
                      </m:d>
                    </m:oMath>
                  </m:oMathPara>
                </a14:m>
                <a:endParaRPr lang="en-US" altLang="zh-CN" b="0" dirty="0"/>
              </a:p>
              <a:p>
                <a:pPr marL="0" indent="0">
                  <a:buNone/>
                </a:pPr>
                <a:endParaRPr lang="en-US" altLang="zh-CN" sz="1000" b="0" dirty="0"/>
              </a:p>
              <a:p>
                <a:pPr marL="0" indent="0">
                  <a:buNone/>
                </a:pPr>
                <a:r>
                  <a:rPr lang="en-US" altLang="zh-CN" dirty="0"/>
                  <a:t>Where </a:t>
                </a:r>
                <a14:m>
                  <m:oMath xmlns:m="http://schemas.openxmlformats.org/officeDocument/2006/math">
                    <m:r>
                      <a:rPr lang="en-US" altLang="zh-CN" i="1" dirty="0" smtClean="0">
                        <a:latin typeface="Cambria Math" panose="02040503050406030204" pitchFamily="18" charset="0"/>
                      </a:rPr>
                      <m:t>𝑃</m:t>
                    </m:r>
                    <m:r>
                      <a:rPr lang="en-US" altLang="zh-CN" i="1" dirty="0" smtClean="0">
                        <a:latin typeface="Cambria Math" panose="02040503050406030204" pitchFamily="18" charset="0"/>
                      </a:rPr>
                      <m:t> ($)</m:t>
                    </m:r>
                  </m:oMath>
                </a14:m>
                <a:r>
                  <a:rPr lang="en-US" altLang="zh-CN" dirty="0"/>
                  <a:t> is borrowed over a period of </a:t>
                </a:r>
                <a14:m>
                  <m:oMath xmlns:m="http://schemas.openxmlformats.org/officeDocument/2006/math">
                    <m:r>
                      <a:rPr lang="en-US" altLang="zh-CN" i="1" dirty="0" smtClean="0">
                        <a:latin typeface="Cambria Math" panose="02040503050406030204" pitchFamily="18" charset="0"/>
                      </a:rPr>
                      <m:t>𝑛</m:t>
                    </m:r>
                  </m:oMath>
                </a14:m>
                <a:r>
                  <a:rPr lang="en-US" altLang="zh-CN" dirty="0"/>
                  <a:t> (years) at an interest rate of </a:t>
                </a:r>
                <a14:m>
                  <m:oMath xmlns:m="http://schemas.openxmlformats.org/officeDocument/2006/math">
                    <m:r>
                      <a:rPr lang="en-US" altLang="zh-CN" i="1" dirty="0" smtClean="0">
                        <a:latin typeface="Cambria Math" panose="02040503050406030204" pitchFamily="18" charset="0"/>
                      </a:rPr>
                      <m:t>𝑖</m:t>
                    </m:r>
                  </m:oMath>
                </a14:m>
                <a:r>
                  <a:rPr lang="en-US" altLang="zh-CN" dirty="0"/>
                  <a:t> (decimal fraction/year) and </a:t>
                </a:r>
                <a14:m>
                  <m:oMath xmlns:m="http://schemas.openxmlformats.org/officeDocument/2006/math">
                    <m:r>
                      <a:rPr lang="en-US" altLang="zh-CN" i="1">
                        <a:latin typeface="Cambria Math" panose="02040503050406030204" pitchFamily="18" charset="0"/>
                      </a:rPr>
                      <m:t>𝐶𝑅𝐹</m:t>
                    </m:r>
                    <m:d>
                      <m:dPr>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𝑛</m:t>
                        </m:r>
                      </m:e>
                    </m:d>
                  </m:oMath>
                </a14:m>
                <a:r>
                  <a:rPr lang="zh-CN" altLang="en-US" dirty="0"/>
                  <a:t> </a:t>
                </a:r>
                <a:r>
                  <a:rPr lang="en-US" altLang="zh-CN" dirty="0"/>
                  <a:t>is the capital recovery factor</a:t>
                </a:r>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𝐶𝑅𝐹</m:t>
                      </m:r>
                      <m:d>
                        <m:dPr>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𝑛</m:t>
                          </m:r>
                        </m:e>
                      </m:d>
                      <m:r>
                        <a:rPr lang="en-US" altLang="zh-CN" b="0" i="0"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𝑖</m:t>
                          </m:r>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m:t>
                                  </m:r>
                                  <m:r>
                                    <a:rPr lang="en-US" altLang="zh-CN" b="0" i="1" smtClean="0">
                                      <a:latin typeface="Cambria Math" panose="02040503050406030204" pitchFamily="18" charset="0"/>
                                    </a:rPr>
                                    <m:t>𝑖</m:t>
                                  </m:r>
                                </m:e>
                              </m:d>
                            </m:e>
                            <m:sup>
                              <m:r>
                                <a:rPr lang="en-US" altLang="zh-CN" b="0" i="1" smtClean="0">
                                  <a:latin typeface="Cambria Math" panose="02040503050406030204" pitchFamily="18" charset="0"/>
                                </a:rPr>
                                <m:t>𝑛</m:t>
                              </m:r>
                            </m:sup>
                          </m:sSup>
                        </m:num>
                        <m:den>
                          <m:sSup>
                            <m:sSupPr>
                              <m:ctrlPr>
                                <a:rPr lang="en-US" altLang="zh-CN" b="0" i="1" smtClean="0">
                                  <a:latin typeface="Cambria Math" panose="02040503050406030204" pitchFamily="18" charset="0"/>
                                </a:rPr>
                              </m:ctrlPr>
                            </m:sSupPr>
                            <m:e>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m:t>
                                  </m:r>
                                  <m:r>
                                    <a:rPr lang="en-US" altLang="zh-CN" b="0" i="1" smtClean="0">
                                      <a:latin typeface="Cambria Math" panose="02040503050406030204" pitchFamily="18" charset="0"/>
                                    </a:rPr>
                                    <m:t>𝑖</m:t>
                                  </m:r>
                                </m:e>
                              </m:d>
                            </m:e>
                            <m:sup>
                              <m:r>
                                <a:rPr lang="en-US" altLang="zh-CN" b="0" i="1" smtClean="0">
                                  <a:latin typeface="Cambria Math" panose="02040503050406030204" pitchFamily="18" charset="0"/>
                                </a:rPr>
                                <m:t>𝑛</m:t>
                              </m:r>
                            </m:sup>
                          </m:sSup>
                          <m:r>
                            <a:rPr lang="en-US" altLang="zh-CN" b="0" i="1" smtClean="0">
                              <a:latin typeface="Cambria Math" panose="02040503050406030204" pitchFamily="18" charset="0"/>
                            </a:rPr>
                            <m:t>−1</m:t>
                          </m:r>
                        </m:den>
                      </m:f>
                    </m:oMath>
                  </m:oMathPara>
                </a14:m>
                <a:endParaRPr lang="zh-CN" altLang="en-US" i="1" dirty="0"/>
              </a:p>
            </p:txBody>
          </p:sp>
        </mc:Choice>
        <mc:Fallback xmlns="">
          <p:sp>
            <p:nvSpPr>
              <p:cNvPr id="3" name="内容占位符 2">
                <a:extLst>
                  <a:ext uri="{FF2B5EF4-FFF2-40B4-BE49-F238E27FC236}">
                    <a16:creationId xmlns:a16="http://schemas.microsoft.com/office/drawing/2014/main" id="{43679EDF-318A-4260-AB59-834B30CA5AD0}"/>
                  </a:ext>
                </a:extLst>
              </p:cNvPr>
              <p:cNvSpPr>
                <a:spLocks noGrp="1" noRot="1" noChangeAspect="1" noMove="1" noResize="1" noEditPoints="1" noAdjustHandles="1" noChangeArrowheads="1" noChangeShapeType="1" noTextEdit="1"/>
              </p:cNvSpPr>
              <p:nvPr>
                <p:ph idx="1"/>
              </p:nvPr>
            </p:nvSpPr>
            <p:spPr>
              <a:blipFill>
                <a:blip r:embed="rId2"/>
                <a:stretch>
                  <a:fillRect l="-1159" t="-984"/>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67A4477A-AF61-46DA-BB45-91B0007CEBA3}"/>
              </a:ext>
            </a:extLst>
          </p:cNvPr>
          <p:cNvSpPr>
            <a:spLocks noGrp="1"/>
          </p:cNvSpPr>
          <p:nvPr>
            <p:ph type="sldNum" sz="quarter" idx="12"/>
          </p:nvPr>
        </p:nvSpPr>
        <p:spPr/>
        <p:txBody>
          <a:bodyPr/>
          <a:lstStyle/>
          <a:p>
            <a:pPr>
              <a:defRPr/>
            </a:pPr>
            <a:fld id="{A5A7C52C-B8D8-46AC-9434-6888604DA894}" type="slidenum">
              <a:rPr lang="en-US" altLang="zh-CN" smtClean="0"/>
              <a:pPr>
                <a:defRPr/>
              </a:pPr>
              <a:t>27</a:t>
            </a:fld>
            <a:endParaRPr lang="en-US" altLang="zh-CN"/>
          </a:p>
        </p:txBody>
      </p:sp>
    </p:spTree>
    <p:extLst>
      <p:ext uri="{BB962C8B-B14F-4D97-AF65-F5344CB8AC3E}">
        <p14:creationId xmlns:p14="http://schemas.microsoft.com/office/powerpoint/2010/main" val="861834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C935035D-A51E-4FCC-81BF-D64ECA696D3A}"/>
              </a:ext>
            </a:extLst>
          </p:cNvPr>
          <p:cNvPicPr>
            <a:picLocks noChangeAspect="1"/>
          </p:cNvPicPr>
          <p:nvPr/>
        </p:nvPicPr>
        <p:blipFill>
          <a:blip r:embed="rId2"/>
          <a:stretch>
            <a:fillRect/>
          </a:stretch>
        </p:blipFill>
        <p:spPr>
          <a:xfrm>
            <a:off x="762000" y="4191000"/>
            <a:ext cx="7620000" cy="2472512"/>
          </a:xfrm>
          <a:prstGeom prst="rect">
            <a:avLst/>
          </a:prstGeom>
        </p:spPr>
      </p:pic>
      <p:sp>
        <p:nvSpPr>
          <p:cNvPr id="2" name="标题 1">
            <a:extLst>
              <a:ext uri="{FF2B5EF4-FFF2-40B4-BE49-F238E27FC236}">
                <a16:creationId xmlns:a16="http://schemas.microsoft.com/office/drawing/2014/main" id="{6D591033-E8B5-4A44-BDF2-79984ED86960}"/>
              </a:ext>
            </a:extLst>
          </p:cNvPr>
          <p:cNvSpPr>
            <a:spLocks noGrp="1"/>
          </p:cNvSpPr>
          <p:nvPr>
            <p:ph type="title"/>
          </p:nvPr>
        </p:nvSpPr>
        <p:spPr/>
        <p:txBody>
          <a:bodyPr/>
          <a:lstStyle/>
          <a:p>
            <a:r>
              <a:rPr lang="en-US" altLang="zh-CN" dirty="0"/>
              <a:t>Amortizing Costs</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614D279E-4067-47F8-BEE1-51993B213136}"/>
                  </a:ext>
                </a:extLst>
              </p:cNvPr>
              <p:cNvSpPr>
                <a:spLocks noGrp="1"/>
              </p:cNvSpPr>
              <p:nvPr>
                <p:ph idx="1"/>
              </p:nvPr>
            </p:nvSpPr>
            <p:spPr/>
            <p:txBody>
              <a:bodyPr/>
              <a:lstStyle/>
              <a:p>
                <a:r>
                  <a:rPr lang="en-US" altLang="zh-CN" dirty="0"/>
                  <a:t>Then, the capital recovery factor for monthly payments are</a:t>
                </a:r>
              </a:p>
              <a:p>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𝐶𝑅𝐹</m:t>
                      </m:r>
                      <m:d>
                        <m:dPr>
                          <m:ctrlPr>
                            <a:rPr lang="en-US" altLang="zh-CN" i="1">
                              <a:latin typeface="Cambria Math" panose="02040503050406030204" pitchFamily="18" charset="0"/>
                            </a:rPr>
                          </m:ctrlPr>
                        </m:dPr>
                        <m:e>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𝑛</m:t>
                          </m:r>
                        </m:e>
                      </m:d>
                      <m:r>
                        <a:rPr lang="en-US" altLang="zh-CN">
                          <a:latin typeface="Cambria Math" panose="02040503050406030204" pitchFamily="18" charset="0"/>
                        </a:rPr>
                        <m:t>=</m:t>
                      </m:r>
                      <m:f>
                        <m:fPr>
                          <m:ctrlPr>
                            <a:rPr lang="en-US" altLang="zh-CN" i="1">
                              <a:latin typeface="Cambria Math" panose="02040503050406030204" pitchFamily="18" charset="0"/>
                            </a:rPr>
                          </m:ctrlPr>
                        </m:fPr>
                        <m:num>
                          <m:d>
                            <m:dPr>
                              <m:ctrlPr>
                                <a:rPr lang="en-US" altLang="zh-CN" b="0" i="1" smtClean="0">
                                  <a:latin typeface="Cambria Math" panose="02040503050406030204" pitchFamily="18" charset="0"/>
                                </a:rPr>
                              </m:ctrlPr>
                            </m:dPr>
                            <m:e>
                              <m:f>
                                <m:fPr>
                                  <m:type m:val="lin"/>
                                  <m:ctrlPr>
                                    <a:rPr lang="en-US" altLang="zh-CN" b="0" i="1" smtClean="0">
                                      <a:latin typeface="Cambria Math" panose="02040503050406030204" pitchFamily="18" charset="0"/>
                                    </a:rPr>
                                  </m:ctrlPr>
                                </m:fPr>
                                <m:num>
                                  <m:r>
                                    <a:rPr lang="en-US" altLang="zh-CN" i="1">
                                      <a:latin typeface="Cambria Math" panose="02040503050406030204" pitchFamily="18" charset="0"/>
                                    </a:rPr>
                                    <m:t>𝑖</m:t>
                                  </m:r>
                                </m:num>
                                <m:den>
                                  <m:r>
                                    <a:rPr lang="en-US" altLang="zh-CN" b="0" i="1" smtClean="0">
                                      <a:latin typeface="Cambria Math" panose="02040503050406030204" pitchFamily="18" charset="0"/>
                                    </a:rPr>
                                    <m:t>12</m:t>
                                  </m:r>
                                </m:den>
                              </m:f>
                            </m:e>
                          </m:d>
                          <m:sSup>
                            <m:sSupPr>
                              <m:ctrlPr>
                                <a:rPr lang="en-US" altLang="zh-CN" i="1">
                                  <a:latin typeface="Cambria Math" panose="02040503050406030204" pitchFamily="18" charset="0"/>
                                </a:rPr>
                              </m:ctrlPr>
                            </m:sSupPr>
                            <m:e>
                              <m:d>
                                <m:dPr>
                                  <m:ctrlPr>
                                    <a:rPr lang="en-US" altLang="zh-CN" i="1">
                                      <a:latin typeface="Cambria Math" panose="02040503050406030204" pitchFamily="18" charset="0"/>
                                    </a:rPr>
                                  </m:ctrlPr>
                                </m:dPr>
                                <m:e>
                                  <m:r>
                                    <a:rPr lang="en-US" altLang="zh-CN" i="1">
                                      <a:latin typeface="Cambria Math" panose="02040503050406030204" pitchFamily="18" charset="0"/>
                                    </a:rPr>
                                    <m:t>1+</m:t>
                                  </m:r>
                                  <m:d>
                                    <m:dPr>
                                      <m:ctrlPr>
                                        <a:rPr lang="en-US" altLang="zh-CN" i="1">
                                          <a:latin typeface="Cambria Math" panose="02040503050406030204" pitchFamily="18" charset="0"/>
                                        </a:rPr>
                                      </m:ctrlPr>
                                    </m:dPr>
                                    <m:e>
                                      <m:f>
                                        <m:fPr>
                                          <m:type m:val="lin"/>
                                          <m:ctrlPr>
                                            <a:rPr lang="en-US" altLang="zh-CN" i="1">
                                              <a:latin typeface="Cambria Math" panose="02040503050406030204" pitchFamily="18" charset="0"/>
                                            </a:rPr>
                                          </m:ctrlPr>
                                        </m:fPr>
                                        <m:num>
                                          <m:r>
                                            <a:rPr lang="en-US" altLang="zh-CN" i="1">
                                              <a:latin typeface="Cambria Math" panose="02040503050406030204" pitchFamily="18" charset="0"/>
                                            </a:rPr>
                                            <m:t>𝑖</m:t>
                                          </m:r>
                                        </m:num>
                                        <m:den>
                                          <m:r>
                                            <a:rPr lang="en-US" altLang="zh-CN" i="1">
                                              <a:latin typeface="Cambria Math" panose="02040503050406030204" pitchFamily="18" charset="0"/>
                                            </a:rPr>
                                            <m:t>12</m:t>
                                          </m:r>
                                        </m:den>
                                      </m:f>
                                    </m:e>
                                  </m:d>
                                </m:e>
                              </m:d>
                            </m:e>
                            <m:sup>
                              <m:r>
                                <a:rPr lang="en-US" altLang="zh-CN" b="0" i="1" smtClean="0">
                                  <a:latin typeface="Cambria Math" panose="02040503050406030204" pitchFamily="18" charset="0"/>
                                </a:rPr>
                                <m:t>12</m:t>
                              </m:r>
                              <m:r>
                                <a:rPr lang="en-US" altLang="zh-CN" i="1">
                                  <a:latin typeface="Cambria Math" panose="02040503050406030204" pitchFamily="18" charset="0"/>
                                </a:rPr>
                                <m:t>𝑛</m:t>
                              </m:r>
                            </m:sup>
                          </m:sSup>
                        </m:num>
                        <m:den>
                          <m:sSup>
                            <m:sSupPr>
                              <m:ctrlPr>
                                <a:rPr lang="en-US" altLang="zh-CN" i="1">
                                  <a:latin typeface="Cambria Math" panose="02040503050406030204" pitchFamily="18" charset="0"/>
                                </a:rPr>
                              </m:ctrlPr>
                            </m:sSupPr>
                            <m:e>
                              <m:d>
                                <m:dPr>
                                  <m:ctrlPr>
                                    <a:rPr lang="en-US" altLang="zh-CN" i="1">
                                      <a:latin typeface="Cambria Math" panose="02040503050406030204" pitchFamily="18" charset="0"/>
                                    </a:rPr>
                                  </m:ctrlPr>
                                </m:dPr>
                                <m:e>
                                  <m:r>
                                    <a:rPr lang="en-US" altLang="zh-CN" i="1">
                                      <a:latin typeface="Cambria Math" panose="02040503050406030204" pitchFamily="18" charset="0"/>
                                    </a:rPr>
                                    <m:t>1+</m:t>
                                  </m:r>
                                  <m:d>
                                    <m:dPr>
                                      <m:ctrlPr>
                                        <a:rPr lang="en-US" altLang="zh-CN" i="1">
                                          <a:latin typeface="Cambria Math" panose="02040503050406030204" pitchFamily="18" charset="0"/>
                                        </a:rPr>
                                      </m:ctrlPr>
                                    </m:dPr>
                                    <m:e>
                                      <m:f>
                                        <m:fPr>
                                          <m:type m:val="lin"/>
                                          <m:ctrlPr>
                                            <a:rPr lang="en-US" altLang="zh-CN" i="1">
                                              <a:latin typeface="Cambria Math" panose="02040503050406030204" pitchFamily="18" charset="0"/>
                                            </a:rPr>
                                          </m:ctrlPr>
                                        </m:fPr>
                                        <m:num>
                                          <m:r>
                                            <a:rPr lang="en-US" altLang="zh-CN" i="1">
                                              <a:latin typeface="Cambria Math" panose="02040503050406030204" pitchFamily="18" charset="0"/>
                                            </a:rPr>
                                            <m:t>𝑖</m:t>
                                          </m:r>
                                        </m:num>
                                        <m:den>
                                          <m:r>
                                            <a:rPr lang="en-US" altLang="zh-CN" i="1">
                                              <a:latin typeface="Cambria Math" panose="02040503050406030204" pitchFamily="18" charset="0"/>
                                            </a:rPr>
                                            <m:t>12</m:t>
                                          </m:r>
                                        </m:den>
                                      </m:f>
                                    </m:e>
                                  </m:d>
                                </m:e>
                              </m:d>
                            </m:e>
                            <m:sup>
                              <m:r>
                                <a:rPr lang="en-US" altLang="zh-CN" b="0" i="1" smtClean="0">
                                  <a:latin typeface="Cambria Math" panose="02040503050406030204" pitchFamily="18" charset="0"/>
                                </a:rPr>
                                <m:t>12</m:t>
                              </m:r>
                              <m:r>
                                <a:rPr lang="en-US" altLang="zh-CN" i="1">
                                  <a:latin typeface="Cambria Math" panose="02040503050406030204" pitchFamily="18" charset="0"/>
                                </a:rPr>
                                <m:t>𝑛</m:t>
                              </m:r>
                            </m:sup>
                          </m:sSup>
                          <m:r>
                            <a:rPr lang="en-US" altLang="zh-CN" i="1">
                              <a:latin typeface="Cambria Math" panose="02040503050406030204" pitchFamily="18" charset="0"/>
                            </a:rPr>
                            <m:t>−1</m:t>
                          </m:r>
                        </m:den>
                      </m:f>
                    </m:oMath>
                  </m:oMathPara>
                </a14:m>
                <a:endParaRPr lang="en-US" altLang="zh-CN" dirty="0"/>
              </a:p>
              <a:p>
                <a:pPr marL="0" indent="0">
                  <a:buNone/>
                </a:pPr>
                <a:endParaRPr lang="en-US" altLang="zh-CN" dirty="0"/>
              </a:p>
              <a:p>
                <a:pPr marL="0" indent="0">
                  <a:buNone/>
                </a:pPr>
                <a:r>
                  <a:rPr lang="en-US" altLang="zh-CN" dirty="0"/>
                  <a:t>A short table of capital recovery factors is provided below</a:t>
                </a:r>
              </a:p>
              <a:p>
                <a:pPr marL="0" indent="0">
                  <a:buNone/>
                </a:pPr>
                <a:endParaRPr lang="zh-CN" altLang="en-US" dirty="0"/>
              </a:p>
            </p:txBody>
          </p:sp>
        </mc:Choice>
        <mc:Fallback xmlns="">
          <p:sp>
            <p:nvSpPr>
              <p:cNvPr id="3" name="内容占位符 2">
                <a:extLst>
                  <a:ext uri="{FF2B5EF4-FFF2-40B4-BE49-F238E27FC236}">
                    <a16:creationId xmlns:a16="http://schemas.microsoft.com/office/drawing/2014/main" id="{614D279E-4067-47F8-BEE1-51993B213136}"/>
                  </a:ext>
                </a:extLst>
              </p:cNvPr>
              <p:cNvSpPr>
                <a:spLocks noGrp="1" noRot="1" noChangeAspect="1" noMove="1" noResize="1" noEditPoints="1" noAdjustHandles="1" noChangeArrowheads="1" noChangeShapeType="1" noTextEdit="1"/>
              </p:cNvSpPr>
              <p:nvPr>
                <p:ph idx="1"/>
              </p:nvPr>
            </p:nvSpPr>
            <p:spPr>
              <a:blipFill>
                <a:blip r:embed="rId3"/>
                <a:stretch>
                  <a:fillRect l="-1159" t="-984"/>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228428DE-C8E5-428E-A454-4B62A14E3FEE}"/>
              </a:ext>
            </a:extLst>
          </p:cNvPr>
          <p:cNvSpPr>
            <a:spLocks noGrp="1"/>
          </p:cNvSpPr>
          <p:nvPr>
            <p:ph type="sldNum" sz="quarter" idx="12"/>
          </p:nvPr>
        </p:nvSpPr>
        <p:spPr/>
        <p:txBody>
          <a:bodyPr/>
          <a:lstStyle/>
          <a:p>
            <a:pPr>
              <a:defRPr/>
            </a:pPr>
            <a:fld id="{A5A7C52C-B8D8-46AC-9434-6888604DA894}" type="slidenum">
              <a:rPr lang="en-US" altLang="zh-CN" smtClean="0"/>
              <a:pPr>
                <a:defRPr/>
              </a:pPr>
              <a:t>28</a:t>
            </a:fld>
            <a:endParaRPr lang="en-US" altLang="zh-CN"/>
          </a:p>
        </p:txBody>
      </p:sp>
    </p:spTree>
    <p:extLst>
      <p:ext uri="{BB962C8B-B14F-4D97-AF65-F5344CB8AC3E}">
        <p14:creationId xmlns:p14="http://schemas.microsoft.com/office/powerpoint/2010/main" val="38116334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r>
              <a:rPr lang="en-US" dirty="0"/>
              <a:t>A 3.36kWDC PV system delivers 4942 kWh/yr. Suppose the system cost is $5.71/W</a:t>
            </a:r>
            <a:r>
              <a:rPr lang="en-US" baseline="-25000" dirty="0"/>
              <a:t>DC</a:t>
            </a:r>
            <a:r>
              <a:rPr lang="en-US" dirty="0"/>
              <a:t> (without incentives). If the system is paid for with a 4.5%, 30-year loan, what would be its cost of electricity? (</a:t>
            </a:r>
            <a:r>
              <a:rPr lang="en-US" dirty="0">
                <a:solidFill>
                  <a:srgbClr val="FF0000"/>
                </a:solidFill>
              </a:rPr>
              <a:t>without tax incentives</a:t>
            </a:r>
            <a:r>
              <a:rPr lang="en-US" dirty="0"/>
              <a:t>) If the homeowner finances the net cost of the system after receiving a 30% federal tax credit and the homeowner is in the 25% MTB, what is the cost of PV electricity in the first year? (</a:t>
            </a:r>
            <a:r>
              <a:rPr lang="en-US" dirty="0">
                <a:solidFill>
                  <a:srgbClr val="FF0000"/>
                </a:solidFill>
              </a:rPr>
              <a:t>with tax incentives</a:t>
            </a:r>
            <a:r>
              <a:rPr lang="en-US" dirty="0"/>
              <a:t>)</a:t>
            </a:r>
          </a:p>
          <a:p>
            <a:endParaRPr lang="en-US" i="1" dirty="0"/>
          </a:p>
        </p:txBody>
      </p:sp>
      <p:sp>
        <p:nvSpPr>
          <p:cNvPr id="4" name="灯片编号占位符 3">
            <a:extLst>
              <a:ext uri="{FF2B5EF4-FFF2-40B4-BE49-F238E27FC236}">
                <a16:creationId xmlns:a16="http://schemas.microsoft.com/office/drawing/2014/main" id="{58BFD1D3-7A9E-406F-9234-B371C5743B21}"/>
              </a:ext>
            </a:extLst>
          </p:cNvPr>
          <p:cNvSpPr>
            <a:spLocks noGrp="1"/>
          </p:cNvSpPr>
          <p:nvPr>
            <p:ph type="sldNum" sz="quarter" idx="12"/>
          </p:nvPr>
        </p:nvSpPr>
        <p:spPr/>
        <p:txBody>
          <a:bodyPr/>
          <a:lstStyle/>
          <a:p>
            <a:pPr>
              <a:defRPr/>
            </a:pPr>
            <a:fld id="{A5A7C52C-B8D8-46AC-9434-6888604DA894}" type="slidenum">
              <a:rPr lang="en-US" altLang="zh-CN" smtClean="0"/>
              <a:pPr>
                <a:defRPr/>
              </a:pPr>
              <a:t>29</a:t>
            </a:fld>
            <a:endParaRPr lang="en-US" altLang="zh-C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7278E1-70F0-43C0-B4B4-9C2A9A7FDE71}"/>
              </a:ext>
            </a:extLst>
          </p:cNvPr>
          <p:cNvSpPr>
            <a:spLocks noGrp="1"/>
          </p:cNvSpPr>
          <p:nvPr>
            <p:ph type="title"/>
          </p:nvPr>
        </p:nvSpPr>
        <p:spPr/>
        <p:txBody>
          <a:bodyPr/>
          <a:lstStyle/>
          <a:p>
            <a:r>
              <a:rPr lang="en-US" altLang="zh-CN" dirty="0"/>
              <a:t>Grid-connected PV system</a:t>
            </a:r>
            <a:endParaRPr lang="zh-CN" altLang="en-US" dirty="0"/>
          </a:p>
        </p:txBody>
      </p:sp>
      <p:sp>
        <p:nvSpPr>
          <p:cNvPr id="3" name="内容占位符 2">
            <a:extLst>
              <a:ext uri="{FF2B5EF4-FFF2-40B4-BE49-F238E27FC236}">
                <a16:creationId xmlns:a16="http://schemas.microsoft.com/office/drawing/2014/main" id="{C8AE20EE-0870-4457-9913-4891306D49B7}"/>
              </a:ext>
            </a:extLst>
          </p:cNvPr>
          <p:cNvSpPr>
            <a:spLocks noGrp="1"/>
          </p:cNvSpPr>
          <p:nvPr>
            <p:ph idx="1"/>
          </p:nvPr>
        </p:nvSpPr>
        <p:spPr/>
        <p:txBody>
          <a:bodyPr/>
          <a:lstStyle/>
          <a:p>
            <a:r>
              <a:rPr lang="en-US" altLang="zh-CN" dirty="0"/>
              <a:t>Behind-the-meter Grid-connected PV systems on the customer’s side:</a:t>
            </a:r>
          </a:p>
          <a:p>
            <a:pPr lvl="1"/>
            <a:r>
              <a:rPr lang="en-US" altLang="zh-CN" dirty="0"/>
              <a:t>No land acquisition costs</a:t>
            </a:r>
          </a:p>
          <a:p>
            <a:pPr lvl="1"/>
            <a:r>
              <a:rPr lang="en-US" altLang="zh-CN" dirty="0"/>
              <a:t>Compete against the much higher retail price of electricity.</a:t>
            </a:r>
            <a:endParaRPr lang="zh-CN" altLang="en-US" dirty="0"/>
          </a:p>
        </p:txBody>
      </p:sp>
      <p:sp>
        <p:nvSpPr>
          <p:cNvPr id="4" name="灯片编号占位符 3">
            <a:extLst>
              <a:ext uri="{FF2B5EF4-FFF2-40B4-BE49-F238E27FC236}">
                <a16:creationId xmlns:a16="http://schemas.microsoft.com/office/drawing/2014/main" id="{6C98E2A6-D480-4317-842C-78A69DBF03CA}"/>
              </a:ext>
            </a:extLst>
          </p:cNvPr>
          <p:cNvSpPr>
            <a:spLocks noGrp="1"/>
          </p:cNvSpPr>
          <p:nvPr>
            <p:ph type="sldNum" sz="quarter" idx="12"/>
          </p:nvPr>
        </p:nvSpPr>
        <p:spPr/>
        <p:txBody>
          <a:bodyPr/>
          <a:lstStyle/>
          <a:p>
            <a:pPr>
              <a:defRPr/>
            </a:pPr>
            <a:fld id="{A5A7C52C-B8D8-46AC-9434-6888604DA894}" type="slidenum">
              <a:rPr lang="en-US" altLang="zh-CN" smtClean="0"/>
              <a:pPr>
                <a:defRPr/>
              </a:pPr>
              <a:t>3</a:t>
            </a:fld>
            <a:endParaRPr lang="en-US" altLang="zh-CN"/>
          </a:p>
        </p:txBody>
      </p:sp>
      <p:pic>
        <p:nvPicPr>
          <p:cNvPr id="5" name="Picture 6">
            <a:extLst>
              <a:ext uri="{FF2B5EF4-FFF2-40B4-BE49-F238E27FC236}">
                <a16:creationId xmlns:a16="http://schemas.microsoft.com/office/drawing/2014/main" id="{E9149E77-05C4-4280-9791-43C56938CE2F}"/>
              </a:ext>
            </a:extLst>
          </p:cNvPr>
          <p:cNvPicPr>
            <a:picLocks noChangeAspect="1" noChangeArrowheads="1"/>
          </p:cNvPicPr>
          <p:nvPr/>
        </p:nvPicPr>
        <p:blipFill>
          <a:blip r:embed="rId2"/>
          <a:srcRect/>
          <a:stretch>
            <a:fillRect/>
          </a:stretch>
        </p:blipFill>
        <p:spPr bwMode="auto">
          <a:xfrm>
            <a:off x="457200" y="3048000"/>
            <a:ext cx="8153400" cy="2902452"/>
          </a:xfrm>
          <a:prstGeom prst="rect">
            <a:avLst/>
          </a:prstGeom>
          <a:noFill/>
          <a:ln w="9525">
            <a:noFill/>
            <a:miter lim="800000"/>
            <a:headEnd/>
            <a:tailEnd/>
          </a:ln>
          <a:effectLst/>
        </p:spPr>
      </p:pic>
      <p:sp>
        <p:nvSpPr>
          <p:cNvPr id="6" name="矩形 5">
            <a:extLst>
              <a:ext uri="{FF2B5EF4-FFF2-40B4-BE49-F238E27FC236}">
                <a16:creationId xmlns:a16="http://schemas.microsoft.com/office/drawing/2014/main" id="{183AC51B-5EDF-4E7E-A82E-2F51D3DDF7E5}"/>
              </a:ext>
            </a:extLst>
          </p:cNvPr>
          <p:cNvSpPr/>
          <p:nvPr/>
        </p:nvSpPr>
        <p:spPr>
          <a:xfrm>
            <a:off x="1881187" y="6131882"/>
            <a:ext cx="5381625" cy="369332"/>
          </a:xfrm>
          <a:prstGeom prst="rect">
            <a:avLst/>
          </a:prstGeom>
        </p:spPr>
        <p:txBody>
          <a:bodyPr wrap="square">
            <a:spAutoFit/>
          </a:bodyPr>
          <a:lstStyle/>
          <a:p>
            <a:r>
              <a:rPr lang="en-US" altLang="zh-CN" dirty="0">
                <a:latin typeface="Times-Roman"/>
              </a:rPr>
              <a:t>Simplified grid-connected PV system with net metering.</a:t>
            </a:r>
            <a:endParaRPr lang="zh-CN" altLang="en-US" dirty="0"/>
          </a:p>
        </p:txBody>
      </p:sp>
    </p:spTree>
    <p:extLst>
      <p:ext uri="{BB962C8B-B14F-4D97-AF65-F5344CB8AC3E}">
        <p14:creationId xmlns:p14="http://schemas.microsoft.com/office/powerpoint/2010/main" val="515819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000" dirty="0"/>
                  <a:t>Solution:</a:t>
                </a:r>
              </a:p>
              <a:p>
                <a:pPr marL="0" indent="0">
                  <a:buNone/>
                </a:pPr>
                <a:r>
                  <a:rPr lang="en-US" sz="2000" dirty="0"/>
                  <a:t>The system will cost </a:t>
                </a:r>
                <a:r>
                  <a:rPr lang="en-US" sz="2000" i="1" dirty="0"/>
                  <a:t>$5.71/W × 3360 W = $19,186</a:t>
                </a:r>
                <a:endParaRPr lang="en-US" sz="2000" dirty="0"/>
              </a:p>
              <a:p>
                <a:pPr marL="0" indent="0">
                  <a:buNone/>
                </a:pPr>
                <a:r>
                  <a:rPr lang="en-US" sz="2000" dirty="0"/>
                  <a:t>The capital recovery factor (CRF) for this loan would be</a:t>
                </a:r>
              </a:p>
              <a:p>
                <a:pPr marL="0" indent="0">
                  <a:buNone/>
                </a:pPr>
                <a14:m>
                  <m:oMathPara xmlns:m="http://schemas.openxmlformats.org/officeDocument/2006/math">
                    <m:oMathParaPr>
                      <m:jc m:val="centerGroup"/>
                    </m:oMathParaPr>
                    <m:oMath xmlns:m="http://schemas.openxmlformats.org/officeDocument/2006/math">
                      <m:r>
                        <a:rPr lang="zh-CN" altLang="en-US" sz="2000" i="1">
                          <a:solidFill>
                            <a:srgbClr val="000000"/>
                          </a:solidFill>
                          <a:latin typeface="Cambria Math" panose="02040503050406030204" pitchFamily="18" charset="0"/>
                        </a:rPr>
                        <m:t>𝐶𝑅𝐹</m:t>
                      </m:r>
                      <m:r>
                        <a:rPr lang="zh-CN" altLang="en-US" sz="2000" i="1">
                          <a:solidFill>
                            <a:srgbClr val="000000"/>
                          </a:solidFill>
                          <a:latin typeface="Cambria Math" panose="02040503050406030204" pitchFamily="18" charset="0"/>
                        </a:rPr>
                        <m:t>(</m:t>
                      </m:r>
                      <m:r>
                        <a:rPr lang="zh-CN" altLang="en-US" sz="2000" i="1">
                          <a:solidFill>
                            <a:srgbClr val="000000"/>
                          </a:solidFill>
                          <a:latin typeface="Cambria Math" panose="02040503050406030204" pitchFamily="18" charset="0"/>
                        </a:rPr>
                        <m:t>𝑖</m:t>
                      </m:r>
                      <m:r>
                        <a:rPr lang="zh-CN" altLang="en-US" sz="2000" i="1">
                          <a:solidFill>
                            <a:srgbClr val="000000"/>
                          </a:solidFill>
                          <a:latin typeface="Cambria Math" panose="02040503050406030204" pitchFamily="18" charset="0"/>
                        </a:rPr>
                        <m:t>,</m:t>
                      </m:r>
                      <m:r>
                        <a:rPr lang="zh-CN" altLang="en-US" sz="2000" i="1">
                          <a:solidFill>
                            <a:srgbClr val="000000"/>
                          </a:solidFill>
                          <a:latin typeface="Cambria Math" panose="02040503050406030204" pitchFamily="18" charset="0"/>
                        </a:rPr>
                        <m:t>𝑛</m:t>
                      </m:r>
                      <m:r>
                        <a:rPr lang="zh-CN" altLang="en-US" sz="2000" i="1">
                          <a:solidFill>
                            <a:srgbClr val="000000"/>
                          </a:solidFill>
                          <a:latin typeface="Cambria Math" panose="02040503050406030204" pitchFamily="18" charset="0"/>
                        </a:rPr>
                        <m:t>)=</m:t>
                      </m:r>
                      <m:f>
                        <m:fPr>
                          <m:ctrlPr>
                            <a:rPr lang="zh-CN" altLang="en-US" sz="2000" i="1">
                              <a:solidFill>
                                <a:srgbClr val="000000"/>
                              </a:solidFill>
                              <a:latin typeface="Cambria Math" panose="02040503050406030204" pitchFamily="18" charset="0"/>
                            </a:rPr>
                          </m:ctrlPr>
                        </m:fPr>
                        <m:num>
                          <m:r>
                            <a:rPr lang="zh-CN" altLang="en-US" sz="2000" i="1">
                              <a:solidFill>
                                <a:srgbClr val="000000"/>
                              </a:solidFill>
                              <a:latin typeface="Cambria Math" panose="02040503050406030204" pitchFamily="18" charset="0"/>
                            </a:rPr>
                            <m:t>𝑖</m:t>
                          </m:r>
                          <m:r>
                            <a:rPr lang="zh-CN" altLang="en-US" sz="2000" i="1">
                              <a:solidFill>
                                <a:srgbClr val="000000"/>
                              </a:solidFill>
                              <a:latin typeface="Cambria Math" panose="02040503050406030204" pitchFamily="18" charset="0"/>
                            </a:rPr>
                            <m:t>(1+</m:t>
                          </m:r>
                          <m:r>
                            <a:rPr lang="zh-CN" altLang="en-US" sz="2000" i="1">
                              <a:solidFill>
                                <a:srgbClr val="000000"/>
                              </a:solidFill>
                              <a:latin typeface="Cambria Math" panose="02040503050406030204" pitchFamily="18" charset="0"/>
                            </a:rPr>
                            <m:t>𝑖</m:t>
                          </m:r>
                          <m:sSup>
                            <m:sSupPr>
                              <m:ctrlPr>
                                <a:rPr lang="zh-CN" altLang="en-US" sz="2000" i="1">
                                  <a:solidFill>
                                    <a:srgbClr val="000000"/>
                                  </a:solidFill>
                                  <a:latin typeface="Cambria Math" panose="02040503050406030204" pitchFamily="18" charset="0"/>
                                </a:rPr>
                              </m:ctrlPr>
                            </m:sSupPr>
                            <m:e>
                              <m:r>
                                <a:rPr lang="zh-CN" altLang="en-US" sz="2000" i="1">
                                  <a:solidFill>
                                    <a:srgbClr val="000000"/>
                                  </a:solidFill>
                                  <a:latin typeface="Cambria Math" panose="02040503050406030204" pitchFamily="18" charset="0"/>
                                </a:rPr>
                                <m:t>)</m:t>
                              </m:r>
                            </m:e>
                            <m:sup>
                              <m:r>
                                <a:rPr lang="zh-CN" altLang="en-US" sz="2000" i="1">
                                  <a:solidFill>
                                    <a:srgbClr val="000000"/>
                                  </a:solidFill>
                                  <a:latin typeface="Cambria Math" panose="02040503050406030204" pitchFamily="18" charset="0"/>
                                </a:rPr>
                                <m:t>𝑛</m:t>
                              </m:r>
                            </m:sup>
                          </m:sSup>
                        </m:num>
                        <m:den>
                          <m:r>
                            <a:rPr lang="zh-CN" altLang="en-US" sz="2000" i="1">
                              <a:solidFill>
                                <a:srgbClr val="000000"/>
                              </a:solidFill>
                              <a:latin typeface="Cambria Math" panose="02040503050406030204" pitchFamily="18" charset="0"/>
                            </a:rPr>
                            <m:t>(1+</m:t>
                          </m:r>
                          <m:r>
                            <a:rPr lang="zh-CN" altLang="en-US" sz="2000" i="1">
                              <a:solidFill>
                                <a:srgbClr val="000000"/>
                              </a:solidFill>
                              <a:latin typeface="Cambria Math" panose="02040503050406030204" pitchFamily="18" charset="0"/>
                            </a:rPr>
                            <m:t>𝑖</m:t>
                          </m:r>
                          <m:sSup>
                            <m:sSupPr>
                              <m:ctrlPr>
                                <a:rPr lang="zh-CN" altLang="en-US" sz="2000" i="1">
                                  <a:solidFill>
                                    <a:srgbClr val="000000"/>
                                  </a:solidFill>
                                  <a:latin typeface="Cambria Math" panose="02040503050406030204" pitchFamily="18" charset="0"/>
                                </a:rPr>
                              </m:ctrlPr>
                            </m:sSupPr>
                            <m:e>
                              <m:r>
                                <a:rPr lang="zh-CN" altLang="en-US" sz="2000" i="1">
                                  <a:solidFill>
                                    <a:srgbClr val="000000"/>
                                  </a:solidFill>
                                  <a:latin typeface="Cambria Math" panose="02040503050406030204" pitchFamily="18" charset="0"/>
                                </a:rPr>
                                <m:t>)</m:t>
                              </m:r>
                            </m:e>
                            <m:sup>
                              <m:r>
                                <a:rPr lang="zh-CN" altLang="en-US" sz="2000" i="1">
                                  <a:solidFill>
                                    <a:srgbClr val="000000"/>
                                  </a:solidFill>
                                  <a:latin typeface="Cambria Math" panose="02040503050406030204" pitchFamily="18" charset="0"/>
                                </a:rPr>
                                <m:t>𝑛</m:t>
                              </m:r>
                            </m:sup>
                          </m:sSup>
                          <m:r>
                            <a:rPr lang="zh-CN" altLang="en-US" sz="2000" i="1">
                              <a:solidFill>
                                <a:srgbClr val="000000"/>
                              </a:solidFill>
                              <a:latin typeface="Cambria Math" panose="02040503050406030204" pitchFamily="18" charset="0"/>
                            </a:rPr>
                            <m:t>−1</m:t>
                          </m:r>
                        </m:den>
                      </m:f>
                      <m:r>
                        <a:rPr lang="zh-CN" altLang="en-US" sz="2000" i="1">
                          <a:solidFill>
                            <a:srgbClr val="000000"/>
                          </a:solidFill>
                          <a:latin typeface="Cambria Math" panose="02040503050406030204" pitchFamily="18" charset="0"/>
                        </a:rPr>
                        <m:t>=</m:t>
                      </m:r>
                      <m:f>
                        <m:fPr>
                          <m:ctrlPr>
                            <a:rPr lang="zh-CN" altLang="en-US" sz="2000" i="1">
                              <a:solidFill>
                                <a:srgbClr val="000000"/>
                              </a:solidFill>
                              <a:latin typeface="Cambria Math" panose="02040503050406030204" pitchFamily="18" charset="0"/>
                            </a:rPr>
                          </m:ctrlPr>
                        </m:fPr>
                        <m:num>
                          <m:r>
                            <a:rPr lang="zh-CN" altLang="en-US" sz="2000" i="1">
                              <a:solidFill>
                                <a:srgbClr val="000000"/>
                              </a:solidFill>
                              <a:latin typeface="Cambria Math" panose="02040503050406030204" pitchFamily="18" charset="0"/>
                            </a:rPr>
                            <m:t>0.045(1.045</m:t>
                          </m:r>
                          <m:sSup>
                            <m:sSupPr>
                              <m:ctrlPr>
                                <a:rPr lang="zh-CN" altLang="en-US" sz="2000" i="1">
                                  <a:solidFill>
                                    <a:srgbClr val="000000"/>
                                  </a:solidFill>
                                  <a:latin typeface="Cambria Math" panose="02040503050406030204" pitchFamily="18" charset="0"/>
                                </a:rPr>
                              </m:ctrlPr>
                            </m:sSupPr>
                            <m:e>
                              <m:r>
                                <a:rPr lang="zh-CN" altLang="en-US" sz="2000" i="1">
                                  <a:solidFill>
                                    <a:srgbClr val="000000"/>
                                  </a:solidFill>
                                  <a:latin typeface="Cambria Math" panose="02040503050406030204" pitchFamily="18" charset="0"/>
                                </a:rPr>
                                <m:t>)</m:t>
                              </m:r>
                            </m:e>
                            <m:sup>
                              <m:r>
                                <a:rPr lang="zh-CN" altLang="en-US" sz="2000" i="1">
                                  <a:solidFill>
                                    <a:srgbClr val="000000"/>
                                  </a:solidFill>
                                  <a:latin typeface="Cambria Math" panose="02040503050406030204" pitchFamily="18" charset="0"/>
                                </a:rPr>
                                <m:t>30</m:t>
                              </m:r>
                            </m:sup>
                          </m:sSup>
                        </m:num>
                        <m:den>
                          <m:r>
                            <a:rPr lang="zh-CN" altLang="en-US" sz="2000" i="1">
                              <a:solidFill>
                                <a:srgbClr val="000000"/>
                              </a:solidFill>
                              <a:latin typeface="Cambria Math" panose="02040503050406030204" pitchFamily="18" charset="0"/>
                            </a:rPr>
                            <m:t>(1.045</m:t>
                          </m:r>
                          <m:sSup>
                            <m:sSupPr>
                              <m:ctrlPr>
                                <a:rPr lang="zh-CN" altLang="en-US" sz="2000" i="1">
                                  <a:solidFill>
                                    <a:srgbClr val="000000"/>
                                  </a:solidFill>
                                  <a:latin typeface="Cambria Math" panose="02040503050406030204" pitchFamily="18" charset="0"/>
                                </a:rPr>
                              </m:ctrlPr>
                            </m:sSupPr>
                            <m:e>
                              <m:r>
                                <a:rPr lang="zh-CN" altLang="en-US" sz="2000" i="1">
                                  <a:solidFill>
                                    <a:srgbClr val="000000"/>
                                  </a:solidFill>
                                  <a:latin typeface="Cambria Math" panose="02040503050406030204" pitchFamily="18" charset="0"/>
                                </a:rPr>
                                <m:t>)</m:t>
                              </m:r>
                            </m:e>
                            <m:sup>
                              <m:r>
                                <a:rPr lang="zh-CN" altLang="en-US" sz="2000" i="1">
                                  <a:solidFill>
                                    <a:srgbClr val="000000"/>
                                  </a:solidFill>
                                  <a:latin typeface="Cambria Math" panose="02040503050406030204" pitchFamily="18" charset="0"/>
                                </a:rPr>
                                <m:t>30</m:t>
                              </m:r>
                            </m:sup>
                          </m:sSup>
                          <m:r>
                            <a:rPr lang="zh-CN" altLang="en-US" sz="2000" i="1">
                              <a:solidFill>
                                <a:srgbClr val="000000"/>
                              </a:solidFill>
                              <a:latin typeface="Cambria Math" panose="02040503050406030204" pitchFamily="18" charset="0"/>
                            </a:rPr>
                            <m:t>−1</m:t>
                          </m:r>
                        </m:den>
                      </m:f>
                      <m:r>
                        <a:rPr lang="zh-CN" altLang="en-US" sz="2000" i="1">
                          <a:solidFill>
                            <a:srgbClr val="000000"/>
                          </a:solidFill>
                          <a:latin typeface="Cambria Math" panose="02040503050406030204" pitchFamily="18" charset="0"/>
                        </a:rPr>
                        <m:t>=0.06139/</m:t>
                      </m:r>
                      <m:r>
                        <a:rPr lang="zh-CN" altLang="en-US" sz="2000" i="1">
                          <a:solidFill>
                            <a:srgbClr val="000000"/>
                          </a:solidFill>
                          <a:latin typeface="Cambria Math" panose="02040503050406030204" pitchFamily="18" charset="0"/>
                        </a:rPr>
                        <m:t>𝑦𝑟</m:t>
                      </m:r>
                    </m:oMath>
                  </m:oMathPara>
                </a14:m>
                <a:endParaRPr lang="en-US" sz="2000" dirty="0"/>
              </a:p>
              <a:p>
                <a:pPr marL="0" indent="0">
                  <a:buNone/>
                </a:pPr>
                <a:r>
                  <a:rPr lang="en-US" sz="2000" dirty="0"/>
                  <a:t>So the annual payments would be</a:t>
                </a:r>
              </a:p>
              <a:p>
                <a:pPr marL="0" indent="0">
                  <a:buNone/>
                </a:pPr>
                <a14:m>
                  <m:oMathPara xmlns:m="http://schemas.openxmlformats.org/officeDocument/2006/math">
                    <m:oMathParaPr>
                      <m:jc m:val="centerGroup"/>
                    </m:oMathParaPr>
                    <m:oMath xmlns:m="http://schemas.openxmlformats.org/officeDocument/2006/math">
                      <m:r>
                        <a:rPr lang="pt-BR" sz="2000" i="1" dirty="0" smtClean="0">
                          <a:latin typeface="Cambria Math" panose="02040503050406030204" pitchFamily="18" charset="0"/>
                        </a:rPr>
                        <m:t>𝐴</m:t>
                      </m:r>
                      <m:r>
                        <a:rPr lang="pt-BR" sz="2000" i="1" dirty="0" smtClean="0">
                          <a:latin typeface="Cambria Math" panose="02040503050406030204" pitchFamily="18" charset="0"/>
                        </a:rPr>
                        <m:t> = </m:t>
                      </m:r>
                      <m:r>
                        <a:rPr lang="pt-BR" sz="2000" i="1" dirty="0" smtClean="0">
                          <a:latin typeface="Cambria Math" panose="02040503050406030204" pitchFamily="18" charset="0"/>
                        </a:rPr>
                        <m:t>𝑃</m:t>
                      </m:r>
                      <m:r>
                        <a:rPr lang="pt-BR" sz="2000" i="1" dirty="0" smtClean="0">
                          <a:latin typeface="Cambria Math" panose="02040503050406030204" pitchFamily="18" charset="0"/>
                        </a:rPr>
                        <m:t> · </m:t>
                      </m:r>
                      <m:r>
                        <a:rPr lang="pt-BR" sz="2000" i="1" dirty="0" smtClean="0">
                          <a:latin typeface="Cambria Math" panose="02040503050406030204" pitchFamily="18" charset="0"/>
                        </a:rPr>
                        <m:t>𝐶𝑅𝐹</m:t>
                      </m:r>
                      <m:r>
                        <a:rPr lang="pt-BR" sz="2000" i="1" dirty="0" smtClean="0">
                          <a:latin typeface="Cambria Math" panose="02040503050406030204" pitchFamily="18" charset="0"/>
                        </a:rPr>
                        <m:t>(</m:t>
                      </m:r>
                      <m:r>
                        <a:rPr lang="pt-BR" sz="2000" i="1" dirty="0" smtClean="0">
                          <a:latin typeface="Cambria Math" panose="02040503050406030204" pitchFamily="18" charset="0"/>
                        </a:rPr>
                        <m:t>𝑖</m:t>
                      </m:r>
                      <m:r>
                        <a:rPr lang="pt-BR" sz="2000" i="1" dirty="0" smtClean="0">
                          <a:latin typeface="Cambria Math" panose="02040503050406030204" pitchFamily="18" charset="0"/>
                        </a:rPr>
                        <m:t>, </m:t>
                      </m:r>
                      <m:r>
                        <a:rPr lang="pt-BR" sz="2000" i="1" dirty="0" smtClean="0">
                          <a:latin typeface="Cambria Math" panose="02040503050406030204" pitchFamily="18" charset="0"/>
                        </a:rPr>
                        <m:t>𝑛</m:t>
                      </m:r>
                      <m:r>
                        <a:rPr lang="pt-BR" sz="2000" i="1" dirty="0" smtClean="0">
                          <a:latin typeface="Cambria Math" panose="02040503050406030204" pitchFamily="18" charset="0"/>
                        </a:rPr>
                        <m:t>) = $19,186 × 0.06139 = $1177.83/</m:t>
                      </m:r>
                      <m:r>
                        <a:rPr lang="pt-BR" sz="2000" i="1" dirty="0" smtClean="0">
                          <a:latin typeface="Cambria Math" panose="02040503050406030204" pitchFamily="18" charset="0"/>
                        </a:rPr>
                        <m:t>𝑦𝑟</m:t>
                      </m:r>
                    </m:oMath>
                  </m:oMathPara>
                </a14:m>
                <a:endParaRPr lang="pt-BR" sz="2000" i="1" dirty="0"/>
              </a:p>
              <a:p>
                <a:pPr marL="0" indent="0">
                  <a:buNone/>
                </a:pPr>
                <a:r>
                  <a:rPr lang="en-US" sz="2000" dirty="0"/>
                  <a:t>The cost per kWh is therefore = </a:t>
                </a:r>
                <a:r>
                  <a:rPr lang="pt-BR" sz="2000" i="1" dirty="0"/>
                  <a:t>$1177.83/yr/</a:t>
                </a:r>
                <a:r>
                  <a:rPr lang="en-US" sz="2000" dirty="0"/>
                  <a:t> 4942 kWh/yr = $0.2383/kWh</a:t>
                </a:r>
              </a:p>
              <a:p>
                <a:pPr marL="0" indent="0">
                  <a:buNone/>
                </a:pPr>
                <a:r>
                  <a:rPr lang="en-US" sz="2000" dirty="0"/>
                  <a:t>At the SunShot goal of $1.50/W, the cost would be:</a:t>
                </a:r>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𝐶𝑜𝑠𝑡</m:t>
                      </m:r>
                      <m:r>
                        <a:rPr lang="en-US" sz="2000" b="0" i="1" smtClean="0">
                          <a:latin typeface="Cambria Math" panose="02040503050406030204" pitchFamily="18" charset="0"/>
                        </a:rPr>
                        <m:t> </m:t>
                      </m:r>
                      <m:r>
                        <a:rPr lang="en-US" sz="2000" b="0" i="1" smtClean="0">
                          <a:latin typeface="Cambria Math" panose="02040503050406030204" pitchFamily="18" charset="0"/>
                        </a:rPr>
                        <m:t>𝑜𝑓</m:t>
                      </m:r>
                      <m:r>
                        <a:rPr lang="en-US" sz="2000" b="0" i="1" smtClean="0">
                          <a:latin typeface="Cambria Math" panose="02040503050406030204" pitchFamily="18" charset="0"/>
                        </a:rPr>
                        <m:t> </m:t>
                      </m:r>
                      <m:r>
                        <a:rPr lang="en-US" sz="2000" b="0" i="1" smtClean="0">
                          <a:latin typeface="Cambria Math" panose="02040503050406030204" pitchFamily="18" charset="0"/>
                        </a:rPr>
                        <m:t>𝑒𝑙𝑒𝑐𝑡𝑟𝑖𝑐𝑖𝑡𝑦</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f>
                            <m:fPr>
                              <m:type m:val="lin"/>
                              <m:ctrlPr>
                                <a:rPr lang="en-US" altLang="zh-CN" sz="2000" i="1">
                                  <a:latin typeface="Cambria Math" panose="02040503050406030204" pitchFamily="18" charset="0"/>
                                </a:rPr>
                              </m:ctrlPr>
                            </m:fPr>
                            <m:num>
                              <m:r>
                                <a:rPr lang="en-US" altLang="zh-CN" sz="2000" i="1">
                                  <a:latin typeface="Cambria Math" panose="02040503050406030204" pitchFamily="18" charset="0"/>
                                </a:rPr>
                                <m:t>$1.50</m:t>
                              </m:r>
                            </m:num>
                            <m:den>
                              <m:r>
                                <a:rPr lang="en-US" altLang="zh-CN" sz="2000" i="1">
                                  <a:latin typeface="Cambria Math" panose="02040503050406030204" pitchFamily="18" charset="0"/>
                                </a:rPr>
                                <m:t>𝑊</m:t>
                              </m:r>
                            </m:den>
                          </m:f>
                          <m:r>
                            <a:rPr lang="en-US" altLang="zh-CN" sz="2000" i="1">
                              <a:latin typeface="Cambria Math" panose="02040503050406030204" pitchFamily="18" charset="0"/>
                            </a:rPr>
                            <m:t>×3360</m:t>
                          </m:r>
                          <m:r>
                            <a:rPr lang="en-US" altLang="zh-CN" sz="2000" i="1">
                              <a:latin typeface="Cambria Math" panose="02040503050406030204" pitchFamily="18" charset="0"/>
                            </a:rPr>
                            <m:t>𝑊</m:t>
                          </m:r>
                          <m:r>
                            <a:rPr lang="en-US" altLang="zh-CN" sz="2000" i="1">
                              <a:latin typeface="Cambria Math" panose="02040503050406030204" pitchFamily="18" charset="0"/>
                            </a:rPr>
                            <m:t>×</m:t>
                          </m:r>
                          <m:f>
                            <m:fPr>
                              <m:type m:val="lin"/>
                              <m:ctrlPr>
                                <a:rPr lang="en-US" sz="2000" b="0" i="1" smtClean="0">
                                  <a:latin typeface="Cambria Math" panose="02040503050406030204" pitchFamily="18" charset="0"/>
                                </a:rPr>
                              </m:ctrlPr>
                            </m:fPr>
                            <m:num>
                              <m:r>
                                <a:rPr lang="en-US" sz="2000" b="0" i="1" smtClean="0">
                                  <a:latin typeface="Cambria Math" panose="02040503050406030204" pitchFamily="18" charset="0"/>
                                </a:rPr>
                                <m:t>0.06139</m:t>
                              </m:r>
                            </m:num>
                            <m:den>
                              <m:r>
                                <a:rPr lang="en-US" sz="2000" b="0" i="1" smtClean="0">
                                  <a:latin typeface="Cambria Math" panose="02040503050406030204" pitchFamily="18" charset="0"/>
                                </a:rPr>
                                <m:t>𝑦𝑟</m:t>
                              </m:r>
                            </m:den>
                          </m:f>
                        </m:num>
                        <m:den>
                          <m:r>
                            <a:rPr lang="en-US" sz="2000" b="0" i="1" smtClean="0">
                              <a:latin typeface="Cambria Math" panose="02040503050406030204" pitchFamily="18" charset="0"/>
                            </a:rPr>
                            <m:t>4942</m:t>
                          </m:r>
                          <m:r>
                            <a:rPr lang="en-US" sz="2000" b="0" i="1" smtClean="0">
                              <a:latin typeface="Cambria Math" panose="02040503050406030204" pitchFamily="18" charset="0"/>
                            </a:rPr>
                            <m:t>𝑘𝑊h</m:t>
                          </m:r>
                          <m:r>
                            <a:rPr lang="en-US" sz="2000" b="0" i="1" smtClean="0">
                              <a:latin typeface="Cambria Math" panose="02040503050406030204" pitchFamily="18" charset="0"/>
                            </a:rPr>
                            <m:t>/</m:t>
                          </m:r>
                          <m:r>
                            <a:rPr lang="en-US" sz="2000" b="0" i="1" smtClean="0">
                              <a:latin typeface="Cambria Math" panose="02040503050406030204" pitchFamily="18" charset="0"/>
                            </a:rPr>
                            <m:t>𝑦𝑟</m:t>
                          </m:r>
                        </m:den>
                      </m:f>
                      <m:r>
                        <a:rPr lang="en-US" sz="2000" b="0" i="1" smtClean="0">
                          <a:latin typeface="Cambria Math" panose="02040503050406030204" pitchFamily="18" charset="0"/>
                        </a:rPr>
                        <m:t>=$0.062/</m:t>
                      </m:r>
                      <m:r>
                        <a:rPr lang="en-US" sz="2000" b="0" i="1" smtClean="0">
                          <a:latin typeface="Cambria Math" panose="02040503050406030204" pitchFamily="18" charset="0"/>
                        </a:rPr>
                        <m:t>𝑘𝑊h</m:t>
                      </m:r>
                    </m:oMath>
                  </m:oMathPara>
                </a14:m>
                <a:endParaRPr lang="en-US" sz="2000" dirty="0"/>
              </a:p>
              <a:p>
                <a:pPr marL="0" indent="0">
                  <a:buNone/>
                </a:pPr>
                <a:r>
                  <a:rPr lang="en-US" sz="2000" dirty="0"/>
                  <a:t>That is considerably below the $0.116/kWh average 2012 U.S. residential price.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73" t="-615" r="-309" b="-4305"/>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58BFD1D3-7A9E-406F-9234-B371C5743B21}"/>
              </a:ext>
            </a:extLst>
          </p:cNvPr>
          <p:cNvSpPr>
            <a:spLocks noGrp="1"/>
          </p:cNvSpPr>
          <p:nvPr>
            <p:ph type="sldNum" sz="quarter" idx="12"/>
          </p:nvPr>
        </p:nvSpPr>
        <p:spPr/>
        <p:txBody>
          <a:bodyPr/>
          <a:lstStyle/>
          <a:p>
            <a:pPr>
              <a:defRPr/>
            </a:pPr>
            <a:fld id="{A5A7C52C-B8D8-46AC-9434-6888604DA894}" type="slidenum">
              <a:rPr lang="en-US" altLang="zh-CN" smtClean="0"/>
              <a:pPr>
                <a:defRPr/>
              </a:pPr>
              <a:t>30</a:t>
            </a:fld>
            <a:endParaRPr lang="en-US" altLang="zh-CN"/>
          </a:p>
        </p:txBody>
      </p:sp>
    </p:spTree>
    <p:extLst>
      <p:ext uri="{BB962C8B-B14F-4D97-AF65-F5344CB8AC3E}">
        <p14:creationId xmlns:p14="http://schemas.microsoft.com/office/powerpoint/2010/main" val="30333202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BA4DBB-D479-480C-B62C-53657B02B9D8}"/>
              </a:ext>
            </a:extLst>
          </p:cNvPr>
          <p:cNvSpPr>
            <a:spLocks noGrp="1"/>
          </p:cNvSpPr>
          <p:nvPr>
            <p:ph type="title"/>
          </p:nvPr>
        </p:nvSpPr>
        <p:spPr/>
        <p:txBody>
          <a:bodyPr/>
          <a:lstStyle/>
          <a:p>
            <a:r>
              <a:rPr lang="en-US" altLang="zh-CN" dirty="0"/>
              <a:t>First-year tax benefit</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8AADAF82-300C-4345-8834-C7C2315CA9A2}"/>
                  </a:ext>
                </a:extLst>
              </p:cNvPr>
              <p:cNvSpPr>
                <a:spLocks noGrp="1"/>
              </p:cNvSpPr>
              <p:nvPr>
                <p:ph idx="1"/>
              </p:nvPr>
            </p:nvSpPr>
            <p:spPr/>
            <p:txBody>
              <a:bodyPr/>
              <a:lstStyle/>
              <a:p>
                <a:r>
                  <a:rPr lang="en-US" altLang="zh-CN" dirty="0"/>
                  <a:t>During the first years of a long-term loan, almost all of the annual payments will be interest, with very little left to reduce the principal, while the opposite occurs toward the end of the loan. That means the tax benefit of interest payments varies from year to year. For our purposes, we will assume loan payments are made once a year at the end of the year. For example, in the first year, interest is owed on the entire amount borrowed and the tax benefit is</a:t>
                </a:r>
              </a:p>
              <a:p>
                <a:endParaRPr lang="en-US" altLang="zh-CN"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𝐹𝑖𝑟𝑠𝑡</m:t>
                      </m:r>
                      <m:r>
                        <a:rPr lang="en-US" altLang="zh-CN" i="1">
                          <a:latin typeface="Cambria Math" panose="02040503050406030204" pitchFamily="18" charset="0"/>
                        </a:rPr>
                        <m:t>−</m:t>
                      </m:r>
                      <m:r>
                        <a:rPr lang="en-US" altLang="zh-CN" i="1">
                          <a:latin typeface="Cambria Math" panose="02040503050406030204" pitchFamily="18" charset="0"/>
                        </a:rPr>
                        <m:t>𝑦𝑒𝑎𝑟</m:t>
                      </m:r>
                      <m:r>
                        <a:rPr lang="en-US" altLang="zh-CN" i="1">
                          <a:latin typeface="Cambria Math" panose="02040503050406030204" pitchFamily="18" charset="0"/>
                        </a:rPr>
                        <m:t> </m:t>
                      </m:r>
                      <m:r>
                        <a:rPr lang="en-US" altLang="zh-CN" i="1">
                          <a:latin typeface="Cambria Math" panose="02040503050406030204" pitchFamily="18" charset="0"/>
                        </a:rPr>
                        <m:t>𝑡𝑎𝑥</m:t>
                      </m:r>
                      <m:r>
                        <a:rPr lang="en-US" altLang="zh-CN" i="1">
                          <a:latin typeface="Cambria Math" panose="02040503050406030204" pitchFamily="18" charset="0"/>
                        </a:rPr>
                        <m:t> </m:t>
                      </m:r>
                      <m:r>
                        <a:rPr lang="en-US" altLang="zh-CN" i="1">
                          <a:latin typeface="Cambria Math" panose="02040503050406030204" pitchFamily="18" charset="0"/>
                        </a:rPr>
                        <m:t>𝑏𝑒𝑛𝑒𝑓𝑖𝑡</m:t>
                      </m:r>
                      <m:r>
                        <a:rPr lang="en-US" altLang="zh-CN" i="1">
                          <a:latin typeface="Cambria Math" panose="02040503050406030204" pitchFamily="18" charset="0"/>
                        </a:rPr>
                        <m:t> = </m:t>
                      </m:r>
                      <m:r>
                        <a:rPr lang="en-US" altLang="zh-CN" i="1">
                          <a:latin typeface="Cambria Math" panose="02040503050406030204" pitchFamily="18" charset="0"/>
                        </a:rPr>
                        <m:t>𝑖</m:t>
                      </m:r>
                      <m:r>
                        <a:rPr lang="en-US" altLang="zh-CN" i="1">
                          <a:latin typeface="Cambria Math" panose="02040503050406030204" pitchFamily="18" charset="0"/>
                        </a:rPr>
                        <m:t> × </m:t>
                      </m:r>
                      <m:r>
                        <a:rPr lang="en-US" altLang="zh-CN" i="1">
                          <a:latin typeface="Cambria Math" panose="02040503050406030204" pitchFamily="18" charset="0"/>
                        </a:rPr>
                        <m:t>𝑃</m:t>
                      </m:r>
                      <m:r>
                        <a:rPr lang="en-US" altLang="zh-CN" i="1">
                          <a:latin typeface="Cambria Math" panose="02040503050406030204" pitchFamily="18" charset="0"/>
                        </a:rPr>
                        <m:t> × </m:t>
                      </m:r>
                      <m:r>
                        <a:rPr lang="en-US" altLang="zh-CN" i="1">
                          <a:latin typeface="Cambria Math" panose="02040503050406030204" pitchFamily="18" charset="0"/>
                        </a:rPr>
                        <m:t>𝑀𝑇𝐵</m:t>
                      </m:r>
                    </m:oMath>
                  </m:oMathPara>
                </a14:m>
                <a:endParaRPr lang="zh-CN" altLang="en-US" dirty="0"/>
              </a:p>
            </p:txBody>
          </p:sp>
        </mc:Choice>
        <mc:Fallback xmlns="">
          <p:sp>
            <p:nvSpPr>
              <p:cNvPr id="3" name="内容占位符 2">
                <a:extLst>
                  <a:ext uri="{FF2B5EF4-FFF2-40B4-BE49-F238E27FC236}">
                    <a16:creationId xmlns:a16="http://schemas.microsoft.com/office/drawing/2014/main" id="{8AADAF82-300C-4345-8834-C7C2315CA9A2}"/>
                  </a:ext>
                </a:extLst>
              </p:cNvPr>
              <p:cNvSpPr>
                <a:spLocks noGrp="1" noRot="1" noChangeAspect="1" noMove="1" noResize="1" noEditPoints="1" noAdjustHandles="1" noChangeArrowheads="1" noChangeShapeType="1" noTextEdit="1"/>
              </p:cNvSpPr>
              <p:nvPr>
                <p:ph idx="1"/>
              </p:nvPr>
            </p:nvSpPr>
            <p:spPr>
              <a:blipFill>
                <a:blip r:embed="rId2"/>
                <a:stretch>
                  <a:fillRect l="-1005" t="-984" r="-773"/>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1C7875DA-F7CC-4741-B2E8-C992D69EBFF6}"/>
              </a:ext>
            </a:extLst>
          </p:cNvPr>
          <p:cNvSpPr>
            <a:spLocks noGrp="1"/>
          </p:cNvSpPr>
          <p:nvPr>
            <p:ph type="sldNum" sz="quarter" idx="12"/>
          </p:nvPr>
        </p:nvSpPr>
        <p:spPr/>
        <p:txBody>
          <a:bodyPr/>
          <a:lstStyle/>
          <a:p>
            <a:pPr>
              <a:defRPr/>
            </a:pPr>
            <a:fld id="{A5A7C52C-B8D8-46AC-9434-6888604DA894}" type="slidenum">
              <a:rPr lang="en-US" altLang="zh-CN" smtClean="0"/>
              <a:pPr>
                <a:defRPr/>
              </a:pPr>
              <a:t>31</a:t>
            </a:fld>
            <a:endParaRPr lang="en-US" altLang="zh-CN"/>
          </a:p>
        </p:txBody>
      </p:sp>
    </p:spTree>
    <p:extLst>
      <p:ext uri="{BB962C8B-B14F-4D97-AF65-F5344CB8AC3E}">
        <p14:creationId xmlns:p14="http://schemas.microsoft.com/office/powerpoint/2010/main" val="8964958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lstStyle/>
          <a:p>
            <a:r>
              <a:rPr lang="en-US" altLang="zh-CN" b="1" dirty="0"/>
              <a:t>Example 6.6 Cost of PV Electricity Including Tax Benefits. </a:t>
            </a:r>
            <a:r>
              <a:rPr lang="en-US" altLang="zh-CN" dirty="0"/>
              <a:t>The 3.36-kWDC PV system for the house in Silicon Valley costs $19,186 and delivers 4942 kWh/yr. The homeowner finances the net cost of the system after receiving a 30% federal tax credit using a 4.5%, 30-year loan. If the homeowner is in the 25% MTB, what is the cost of PV electricity in the first year?</a:t>
            </a:r>
            <a:endParaRPr lang="en-US" sz="2000" i="1" dirty="0"/>
          </a:p>
        </p:txBody>
      </p:sp>
      <p:sp>
        <p:nvSpPr>
          <p:cNvPr id="4" name="灯片编号占位符 3">
            <a:extLst>
              <a:ext uri="{FF2B5EF4-FFF2-40B4-BE49-F238E27FC236}">
                <a16:creationId xmlns:a16="http://schemas.microsoft.com/office/drawing/2014/main" id="{AC59F60D-E307-4AE3-AED0-73C435E6B6F9}"/>
              </a:ext>
            </a:extLst>
          </p:cNvPr>
          <p:cNvSpPr>
            <a:spLocks noGrp="1"/>
          </p:cNvSpPr>
          <p:nvPr>
            <p:ph type="sldNum" sz="quarter" idx="12"/>
          </p:nvPr>
        </p:nvSpPr>
        <p:spPr/>
        <p:txBody>
          <a:bodyPr/>
          <a:lstStyle/>
          <a:p>
            <a:pPr>
              <a:defRPr/>
            </a:pPr>
            <a:fld id="{A5A7C52C-B8D8-46AC-9434-6888604DA894}" type="slidenum">
              <a:rPr lang="en-US" altLang="zh-CN" smtClean="0"/>
              <a:pPr>
                <a:defRPr/>
              </a:pPr>
              <a:t>32</a:t>
            </a:fld>
            <a:endParaRPr lang="en-US" altLang="zh-CN"/>
          </a:p>
        </p:txBody>
      </p:sp>
    </p:spTree>
    <p:extLst>
      <p:ext uri="{BB962C8B-B14F-4D97-AF65-F5344CB8AC3E}">
        <p14:creationId xmlns:p14="http://schemas.microsoft.com/office/powerpoint/2010/main" val="6366015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sz="2000" dirty="0"/>
                  <a:t>Solution:</a:t>
                </a:r>
              </a:p>
              <a:p>
                <a:pPr marL="0" indent="0">
                  <a:buNone/>
                </a:pPr>
                <a:r>
                  <a:rPr lang="en-US" sz="2000" dirty="0"/>
                  <a:t>The capital cost of the system after the 30% tax credit is</a:t>
                </a:r>
              </a:p>
              <a:p>
                <a:pPr marL="0" indent="0">
                  <a:buNone/>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𝑃</m:t>
                      </m:r>
                      <m:r>
                        <a:rPr lang="en-US" sz="2000" i="1" dirty="0" smtClean="0">
                          <a:latin typeface="Cambria Math" panose="02040503050406030204" pitchFamily="18" charset="0"/>
                        </a:rPr>
                        <m:t> = $19,186(1 − 0.30) = $13,430</m:t>
                      </m:r>
                    </m:oMath>
                  </m:oMathPara>
                </a14:m>
                <a:endParaRPr lang="en-US" sz="2000" i="1" dirty="0"/>
              </a:p>
              <a:p>
                <a:pPr marL="0" indent="0">
                  <a:buNone/>
                </a:pPr>
                <a:r>
                  <a:rPr lang="en-US" sz="2000" dirty="0"/>
                  <a:t>The CRF for the loan is still 0.06139/yr, so the loan payments will be</a:t>
                </a:r>
              </a:p>
              <a:p>
                <a:pPr marL="0" indent="0">
                  <a:buNone/>
                </a:pPr>
                <a14:m>
                  <m:oMathPara xmlns:m="http://schemas.openxmlformats.org/officeDocument/2006/math">
                    <m:oMathParaPr>
                      <m:jc m:val="centerGroup"/>
                    </m:oMathParaPr>
                    <m:oMath xmlns:m="http://schemas.openxmlformats.org/officeDocument/2006/math">
                      <m:r>
                        <a:rPr lang="pt-BR" sz="2000" i="1" dirty="0" smtClean="0">
                          <a:latin typeface="Cambria Math" panose="02040503050406030204" pitchFamily="18" charset="0"/>
                        </a:rPr>
                        <m:t>𝐴</m:t>
                      </m:r>
                      <m:r>
                        <a:rPr lang="pt-BR" sz="2000" i="1" dirty="0" smtClean="0">
                          <a:latin typeface="Cambria Math" panose="02040503050406030204" pitchFamily="18" charset="0"/>
                        </a:rPr>
                        <m:t> = </m:t>
                      </m:r>
                      <m:r>
                        <a:rPr lang="pt-BR" sz="2000" i="1" dirty="0" smtClean="0">
                          <a:latin typeface="Cambria Math" panose="02040503050406030204" pitchFamily="18" charset="0"/>
                        </a:rPr>
                        <m:t>𝑃</m:t>
                      </m:r>
                      <m:r>
                        <a:rPr lang="pt-BR" sz="2000" i="1" dirty="0" smtClean="0">
                          <a:latin typeface="Cambria Math" panose="02040503050406030204" pitchFamily="18" charset="0"/>
                        </a:rPr>
                        <m:t> · </m:t>
                      </m:r>
                      <m:r>
                        <a:rPr lang="pt-BR" sz="2000" i="1" dirty="0" smtClean="0">
                          <a:latin typeface="Cambria Math" panose="02040503050406030204" pitchFamily="18" charset="0"/>
                        </a:rPr>
                        <m:t>𝐶𝑅𝐹</m:t>
                      </m:r>
                      <m:r>
                        <a:rPr lang="pt-BR" sz="2000" i="1" dirty="0" smtClean="0">
                          <a:latin typeface="Cambria Math" panose="02040503050406030204" pitchFamily="18" charset="0"/>
                        </a:rPr>
                        <m:t>(</m:t>
                      </m:r>
                      <m:r>
                        <a:rPr lang="pt-BR" sz="2000" i="1" dirty="0" smtClean="0">
                          <a:latin typeface="Cambria Math" panose="02040503050406030204" pitchFamily="18" charset="0"/>
                        </a:rPr>
                        <m:t>𝑖</m:t>
                      </m:r>
                      <m:r>
                        <a:rPr lang="pt-BR" sz="2000" i="1" dirty="0" smtClean="0">
                          <a:latin typeface="Cambria Math" panose="02040503050406030204" pitchFamily="18" charset="0"/>
                        </a:rPr>
                        <m:t>, </m:t>
                      </m:r>
                      <m:r>
                        <a:rPr lang="pt-BR" sz="2000" i="1" dirty="0" smtClean="0">
                          <a:latin typeface="Cambria Math" panose="02040503050406030204" pitchFamily="18" charset="0"/>
                        </a:rPr>
                        <m:t>𝑛</m:t>
                      </m:r>
                      <m:r>
                        <a:rPr lang="pt-BR" sz="2000" i="1" dirty="0" smtClean="0">
                          <a:latin typeface="Cambria Math" panose="02040503050406030204" pitchFamily="18" charset="0"/>
                        </a:rPr>
                        <m:t>) = $13,430 × 0.06139 = $824.49/</m:t>
                      </m:r>
                      <m:r>
                        <a:rPr lang="pt-BR" sz="2000" i="1" dirty="0" smtClean="0">
                          <a:latin typeface="Cambria Math" panose="02040503050406030204" pitchFamily="18" charset="0"/>
                        </a:rPr>
                        <m:t>𝑦𝑟</m:t>
                      </m:r>
                    </m:oMath>
                  </m:oMathPara>
                </a14:m>
                <a:endParaRPr lang="pt-BR" sz="2000" i="1" dirty="0"/>
              </a:p>
              <a:p>
                <a:pPr marL="0" indent="0">
                  <a:buNone/>
                </a:pPr>
                <a:r>
                  <a:rPr lang="en-US" sz="2000" dirty="0"/>
                  <a:t>During the first year, the owner has use of $13,430 for a full year without yet paying any interest. So at the end of the first year, the interest owed is: </a:t>
                </a:r>
              </a:p>
              <a:p>
                <a:pPr marL="0" indent="0">
                  <a:buNone/>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𝐹𝑖𝑟𝑠𝑡</m:t>
                      </m:r>
                      <m:r>
                        <a:rPr lang="en-US" sz="2000" i="1" dirty="0" smtClean="0">
                          <a:latin typeface="Cambria Math" panose="02040503050406030204" pitchFamily="18" charset="0"/>
                        </a:rPr>
                        <m:t>−</m:t>
                      </m:r>
                      <m:r>
                        <a:rPr lang="en-US" sz="2000" i="1" dirty="0" smtClean="0">
                          <a:latin typeface="Cambria Math" panose="02040503050406030204" pitchFamily="18" charset="0"/>
                        </a:rPr>
                        <m:t>𝑦𝑒𝑎𝑟</m:t>
                      </m:r>
                      <m:r>
                        <a:rPr lang="en-US" sz="2000" i="1" dirty="0" smtClean="0">
                          <a:latin typeface="Cambria Math" panose="02040503050406030204" pitchFamily="18" charset="0"/>
                        </a:rPr>
                        <m:t> </m:t>
                      </m:r>
                      <m:r>
                        <a:rPr lang="en-US" sz="2000" i="1" dirty="0" smtClean="0">
                          <a:latin typeface="Cambria Math" panose="02040503050406030204" pitchFamily="18" charset="0"/>
                        </a:rPr>
                        <m:t>𝑖𝑛𝑡𝑒𝑟𝑒𝑠𝑡</m:t>
                      </m:r>
                      <m:r>
                        <a:rPr lang="en-US" sz="2000" i="1" dirty="0" smtClean="0">
                          <a:latin typeface="Cambria Math" panose="02040503050406030204" pitchFamily="18" charset="0"/>
                        </a:rPr>
                        <m:t> = 0.045 × $13,430 = $604.35</m:t>
                      </m:r>
                    </m:oMath>
                  </m:oMathPara>
                </a14:m>
                <a:endParaRPr lang="en-US" sz="2000" i="1" dirty="0"/>
              </a:p>
              <a:p>
                <a:pPr marL="0" indent="0">
                  <a:buNone/>
                </a:pPr>
                <a:r>
                  <a:rPr lang="en-US" sz="2000" dirty="0"/>
                  <a:t>The first-year tax savings based on the tax-deductible interest portion of the payment is:</a:t>
                </a:r>
              </a:p>
              <a:p>
                <a:pPr marL="0" indent="0">
                  <a:buNone/>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 </m:t>
                      </m:r>
                      <m:r>
                        <a:rPr lang="en-US" sz="2000" i="1" dirty="0" smtClean="0">
                          <a:latin typeface="Cambria Math" panose="02040503050406030204" pitchFamily="18" charset="0"/>
                        </a:rPr>
                        <m:t>𝐹𝑖𝑟𝑠𝑡</m:t>
                      </m:r>
                      <m:r>
                        <a:rPr lang="en-US" sz="2000" i="1" dirty="0" smtClean="0">
                          <a:latin typeface="Cambria Math" panose="02040503050406030204" pitchFamily="18" charset="0"/>
                        </a:rPr>
                        <m:t>−</m:t>
                      </m:r>
                      <m:r>
                        <a:rPr lang="en-US" sz="2000" i="1" dirty="0" smtClean="0">
                          <a:latin typeface="Cambria Math" panose="02040503050406030204" pitchFamily="18" charset="0"/>
                        </a:rPr>
                        <m:t>𝑦𝑒𝑎𝑟</m:t>
                      </m:r>
                      <m:r>
                        <a:rPr lang="en-US" sz="2000" i="1" dirty="0" smtClean="0">
                          <a:latin typeface="Cambria Math" panose="02040503050406030204" pitchFamily="18" charset="0"/>
                        </a:rPr>
                        <m:t> </m:t>
                      </m:r>
                      <m:r>
                        <a:rPr lang="en-US" sz="2000" i="1" dirty="0" smtClean="0">
                          <a:latin typeface="Cambria Math" panose="02040503050406030204" pitchFamily="18" charset="0"/>
                        </a:rPr>
                        <m:t>𝑡𝑎𝑥</m:t>
                      </m:r>
                      <m:r>
                        <a:rPr lang="en-US" sz="2000" i="1" dirty="0" smtClean="0">
                          <a:latin typeface="Cambria Math" panose="02040503050406030204" pitchFamily="18" charset="0"/>
                        </a:rPr>
                        <m:t> </m:t>
                      </m:r>
                      <m:r>
                        <a:rPr lang="en-US" sz="2000" i="1" dirty="0" smtClean="0">
                          <a:latin typeface="Cambria Math" panose="02040503050406030204" pitchFamily="18" charset="0"/>
                        </a:rPr>
                        <m:t>𝑠𝑎𝑣𝑖𝑛𝑔𝑠</m:t>
                      </m:r>
                      <m:r>
                        <a:rPr lang="en-US" sz="2000" i="1" dirty="0" smtClean="0">
                          <a:latin typeface="Cambria Math" panose="02040503050406030204" pitchFamily="18" charset="0"/>
                        </a:rPr>
                        <m:t> = 0.25 × $604.35 = $151.09</m:t>
                      </m:r>
                    </m:oMath>
                  </m:oMathPara>
                </a14:m>
                <a:endParaRPr lang="en-US" sz="2000" i="1" dirty="0"/>
              </a:p>
              <a:p>
                <a:pPr marL="0" indent="0">
                  <a:buNone/>
                </a:pPr>
                <a:r>
                  <a:rPr lang="en-US" sz="2000" dirty="0"/>
                  <a:t>The net cost of the PV system in that first year will therefore be:</a:t>
                </a:r>
              </a:p>
              <a:p>
                <a:pPr marL="0" indent="0">
                  <a:buNone/>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𝐹𝑖𝑟𝑠𝑡</m:t>
                      </m:r>
                      <m:r>
                        <a:rPr lang="en-US" sz="2000" i="1" dirty="0" smtClean="0">
                          <a:latin typeface="Cambria Math" panose="02040503050406030204" pitchFamily="18" charset="0"/>
                        </a:rPr>
                        <m:t>−</m:t>
                      </m:r>
                      <m:r>
                        <a:rPr lang="en-US" sz="2000" i="1" dirty="0" smtClean="0">
                          <a:latin typeface="Cambria Math" panose="02040503050406030204" pitchFamily="18" charset="0"/>
                        </a:rPr>
                        <m:t>𝑦𝑒𝑎𝑟</m:t>
                      </m:r>
                      <m:r>
                        <a:rPr lang="en-US" sz="2000" i="1" dirty="0" smtClean="0">
                          <a:latin typeface="Cambria Math" panose="02040503050406030204" pitchFamily="18" charset="0"/>
                        </a:rPr>
                        <m:t> </m:t>
                      </m:r>
                      <m:r>
                        <a:rPr lang="en-US" sz="2000" i="1" dirty="0" smtClean="0">
                          <a:latin typeface="Cambria Math" panose="02040503050406030204" pitchFamily="18" charset="0"/>
                        </a:rPr>
                        <m:t>𝑐𝑜𝑠𝑡</m:t>
                      </m:r>
                      <m:r>
                        <a:rPr lang="en-US" sz="2000" i="1" dirty="0" smtClean="0">
                          <a:latin typeface="Cambria Math" panose="02040503050406030204" pitchFamily="18" charset="0"/>
                        </a:rPr>
                        <m:t> </m:t>
                      </m:r>
                      <m:r>
                        <a:rPr lang="en-US" sz="2000" i="1" dirty="0" smtClean="0">
                          <a:latin typeface="Cambria Math" panose="02040503050406030204" pitchFamily="18" charset="0"/>
                        </a:rPr>
                        <m:t>𝑜𝑓</m:t>
                      </m:r>
                      <m:r>
                        <a:rPr lang="en-US" sz="2000" i="1" dirty="0" smtClean="0">
                          <a:latin typeface="Cambria Math" panose="02040503050406030204" pitchFamily="18" charset="0"/>
                        </a:rPr>
                        <m:t> </m:t>
                      </m:r>
                      <m:r>
                        <a:rPr lang="en-US" sz="2000" i="1" dirty="0" smtClean="0">
                          <a:latin typeface="Cambria Math" panose="02040503050406030204" pitchFamily="18" charset="0"/>
                        </a:rPr>
                        <m:t>𝑃𝑉</m:t>
                      </m:r>
                      <m:r>
                        <a:rPr lang="en-US" sz="2000" i="1" dirty="0" smtClean="0">
                          <a:latin typeface="Cambria Math" panose="02040503050406030204" pitchFamily="18" charset="0"/>
                        </a:rPr>
                        <m:t> = $824.49 − $151.09 = $673.40</m:t>
                      </m:r>
                    </m:oMath>
                  </m:oMathPara>
                </a14:m>
                <a:endParaRPr lang="en-US" sz="2000" i="1" dirty="0"/>
              </a:p>
              <a:p>
                <a:pPr marL="0" indent="0">
                  <a:buNone/>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𝐹𝑖𝑟𝑠𝑡</m:t>
                      </m:r>
                      <m:r>
                        <a:rPr lang="en-US" sz="2000" i="1" dirty="0" smtClean="0">
                          <a:latin typeface="Cambria Math" panose="02040503050406030204" pitchFamily="18" charset="0"/>
                        </a:rPr>
                        <m:t>−</m:t>
                      </m:r>
                      <m:r>
                        <a:rPr lang="en-US" sz="2000" i="1" dirty="0" smtClean="0">
                          <a:latin typeface="Cambria Math" panose="02040503050406030204" pitchFamily="18" charset="0"/>
                        </a:rPr>
                        <m:t>𝑦𝑒𝑎𝑟</m:t>
                      </m:r>
                      <m:r>
                        <a:rPr lang="en-US" sz="2000" i="1" dirty="0" smtClean="0">
                          <a:latin typeface="Cambria Math" panose="02040503050406030204" pitchFamily="18" charset="0"/>
                        </a:rPr>
                        <m:t> </m:t>
                      </m:r>
                      <m:r>
                        <a:rPr lang="en-US" sz="2000" i="1" dirty="0" smtClean="0">
                          <a:latin typeface="Cambria Math" panose="02040503050406030204" pitchFamily="18" charset="0"/>
                        </a:rPr>
                        <m:t>𝑐𝑜𝑠𝑡</m:t>
                      </m:r>
                      <m:r>
                        <a:rPr lang="en-US" sz="2000" i="1" dirty="0" smtClean="0">
                          <a:latin typeface="Cambria Math" panose="02040503050406030204" pitchFamily="18" charset="0"/>
                        </a:rPr>
                        <m:t> </m:t>
                      </m:r>
                      <m:r>
                        <a:rPr lang="en-US" sz="2000" i="1" dirty="0" smtClean="0">
                          <a:latin typeface="Cambria Math" panose="02040503050406030204" pitchFamily="18" charset="0"/>
                        </a:rPr>
                        <m:t>𝑜𝑓</m:t>
                      </m:r>
                      <m:r>
                        <a:rPr lang="en-US" sz="2000" i="1" dirty="0" smtClean="0">
                          <a:latin typeface="Cambria Math" panose="02040503050406030204" pitchFamily="18" charset="0"/>
                        </a:rPr>
                        <m:t> </m:t>
                      </m:r>
                      <m:r>
                        <a:rPr lang="en-US" sz="2000" i="1" dirty="0" smtClean="0">
                          <a:latin typeface="Cambria Math" panose="02040503050406030204" pitchFamily="18" charset="0"/>
                        </a:rPr>
                        <m:t>𝑃𝑉</m:t>
                      </m:r>
                      <m:r>
                        <a:rPr lang="en-US" sz="2000" i="1" dirty="0" smtClean="0">
                          <a:latin typeface="Cambria Math" panose="02040503050406030204" pitchFamily="18" charset="0"/>
                        </a:rPr>
                        <m:t> </m:t>
                      </m:r>
                      <m:r>
                        <a:rPr lang="en-US" sz="2000" i="1" dirty="0" smtClean="0">
                          <a:latin typeface="Cambria Math" panose="02040503050406030204" pitchFamily="18" charset="0"/>
                        </a:rPr>
                        <m:t>𝑒𝑙𝑒𝑐𝑡𝑟𝑖𝑐𝑖𝑡𝑦</m:t>
                      </m:r>
                      <m:r>
                        <a:rPr lang="en-US" sz="2000" i="1" dirty="0" smtClean="0">
                          <a:latin typeface="Cambria Math" panose="02040503050406030204" pitchFamily="18" charset="0"/>
                        </a:rPr>
                        <m:t> = $673.40/</m:t>
                      </m:r>
                      <m:r>
                        <a:rPr lang="en-US" sz="2000" i="1" dirty="0" smtClean="0">
                          <a:latin typeface="Cambria Math" panose="02040503050406030204" pitchFamily="18" charset="0"/>
                        </a:rPr>
                        <m:t>𝑦𝑟</m:t>
                      </m:r>
                      <m:r>
                        <a:rPr lang="en-US" sz="2000" i="1" dirty="0" smtClean="0">
                          <a:latin typeface="Cambria Math" panose="02040503050406030204" pitchFamily="18" charset="0"/>
                        </a:rPr>
                        <m:t>/4942 </m:t>
                      </m:r>
                      <m:r>
                        <a:rPr lang="en-US" sz="2000" i="1" dirty="0" smtClean="0">
                          <a:latin typeface="Cambria Math" panose="02040503050406030204" pitchFamily="18" charset="0"/>
                        </a:rPr>
                        <m:t>𝑘𝑊h</m:t>
                      </m:r>
                      <m:r>
                        <a:rPr lang="en-US" sz="2000" i="1" dirty="0" smtClean="0">
                          <a:latin typeface="Cambria Math" panose="02040503050406030204" pitchFamily="18" charset="0"/>
                        </a:rPr>
                        <m:t>/</m:t>
                      </m:r>
                      <m:r>
                        <a:rPr lang="en-US" sz="2000" i="1" dirty="0" smtClean="0">
                          <a:latin typeface="Cambria Math" panose="02040503050406030204" pitchFamily="18" charset="0"/>
                        </a:rPr>
                        <m:t>𝑦𝑟</m:t>
                      </m:r>
                      <m:r>
                        <a:rPr lang="en-US" sz="2000" i="1" dirty="0" smtClean="0">
                          <a:latin typeface="Cambria Math" panose="02040503050406030204" pitchFamily="18" charset="0"/>
                        </a:rPr>
                        <m:t> </m:t>
                      </m:r>
                    </m:oMath>
                  </m:oMathPara>
                </a14:m>
                <a:endParaRPr lang="en-US" sz="2000" i="1" dirty="0"/>
              </a:p>
              <a:p>
                <a:pPr marL="0" indent="0">
                  <a:buNone/>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 $0.136/</m:t>
                      </m:r>
                      <m:r>
                        <a:rPr lang="en-US" sz="2000" i="1" dirty="0" smtClean="0">
                          <a:latin typeface="Cambria Math" panose="02040503050406030204" pitchFamily="18" charset="0"/>
                        </a:rPr>
                        <m:t>𝑘𝑊h</m:t>
                      </m:r>
                    </m:oMath>
                  </m:oMathPara>
                </a14:m>
                <a:endParaRPr lang="en-US" sz="2000"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73" t="-615" r="-1314" b="-5781"/>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AC59F60D-E307-4AE3-AED0-73C435E6B6F9}"/>
              </a:ext>
            </a:extLst>
          </p:cNvPr>
          <p:cNvSpPr>
            <a:spLocks noGrp="1"/>
          </p:cNvSpPr>
          <p:nvPr>
            <p:ph type="sldNum" sz="quarter" idx="12"/>
          </p:nvPr>
        </p:nvSpPr>
        <p:spPr/>
        <p:txBody>
          <a:bodyPr/>
          <a:lstStyle/>
          <a:p>
            <a:pPr>
              <a:defRPr/>
            </a:pPr>
            <a:fld id="{A5A7C52C-B8D8-46AC-9434-6888604DA894}" type="slidenum">
              <a:rPr lang="en-US" altLang="zh-CN" smtClean="0"/>
              <a:pPr>
                <a:defRPr/>
              </a:pPr>
              <a:t>33</a:t>
            </a:fld>
            <a:endParaRPr lang="en-US" altLang="zh-CN"/>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altLang="en-US" dirty="0">
                <a:ea typeface="ＭＳ Ｐゴシック" pitchFamily="34" charset="-128"/>
              </a:rPr>
              <a:t>Cash-flow Analysis</a:t>
            </a:r>
          </a:p>
        </p:txBody>
      </p:sp>
      <p:sp>
        <p:nvSpPr>
          <p:cNvPr id="2" name="内容占位符 1">
            <a:extLst>
              <a:ext uri="{FF2B5EF4-FFF2-40B4-BE49-F238E27FC236}">
                <a16:creationId xmlns:a16="http://schemas.microsoft.com/office/drawing/2014/main" id="{93D60E7B-8221-465D-95B9-D4B850AF4192}"/>
              </a:ext>
            </a:extLst>
          </p:cNvPr>
          <p:cNvSpPr>
            <a:spLocks noGrp="1"/>
          </p:cNvSpPr>
          <p:nvPr>
            <p:ph idx="1"/>
          </p:nvPr>
        </p:nvSpPr>
        <p:spPr/>
        <p:txBody>
          <a:bodyPr/>
          <a:lstStyle/>
          <a:p>
            <a:r>
              <a:rPr lang="en-US" altLang="zh-CN" dirty="0"/>
              <a:t>Cash flow analysis, however, easily accounts for complicating factors such as PV performance degradation, utility price escalation, declining tax-deductible interest over time, periodic maintenance costs, and disposal or salvage value of the equipment at the end of its lifetime</a:t>
            </a:r>
          </a:p>
        </p:txBody>
      </p:sp>
      <p:sp>
        <p:nvSpPr>
          <p:cNvPr id="3" name="灯片编号占位符 2">
            <a:extLst>
              <a:ext uri="{FF2B5EF4-FFF2-40B4-BE49-F238E27FC236}">
                <a16:creationId xmlns:a16="http://schemas.microsoft.com/office/drawing/2014/main" id="{1D9002C2-7CBB-4DA5-8F3F-5EC6B6616217}"/>
              </a:ext>
            </a:extLst>
          </p:cNvPr>
          <p:cNvSpPr>
            <a:spLocks noGrp="1"/>
          </p:cNvSpPr>
          <p:nvPr>
            <p:ph type="sldNum" sz="quarter" idx="12"/>
          </p:nvPr>
        </p:nvSpPr>
        <p:spPr/>
        <p:txBody>
          <a:bodyPr/>
          <a:lstStyle/>
          <a:p>
            <a:pPr>
              <a:defRPr/>
            </a:pPr>
            <a:fld id="{A5A7C52C-B8D8-46AC-9434-6888604DA894}" type="slidenum">
              <a:rPr lang="en-US" altLang="zh-CN" smtClean="0"/>
              <a:pPr>
                <a:defRPr/>
              </a:pPr>
              <a:t>34</a:t>
            </a:fld>
            <a:endParaRPr lang="en-US" altLang="zh-CN"/>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D901C8-92B9-47F0-BE65-259110AA342E}"/>
              </a:ext>
            </a:extLst>
          </p:cNvPr>
          <p:cNvSpPr>
            <a:spLocks noGrp="1"/>
          </p:cNvSpPr>
          <p:nvPr>
            <p:ph type="title"/>
          </p:nvPr>
        </p:nvSpPr>
        <p:spPr/>
        <p:txBody>
          <a:bodyPr/>
          <a:lstStyle/>
          <a:p>
            <a:r>
              <a:rPr lang="en-US" altLang="en-US" dirty="0">
                <a:ea typeface="ＭＳ Ｐゴシック" pitchFamily="34" charset="-128"/>
              </a:rPr>
              <a:t>Cash-flow Analysis</a:t>
            </a:r>
            <a:endParaRPr lang="zh-CN" altLang="en-US" dirty="0"/>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17B207B6-29F8-4B9A-8754-D273D571C459}"/>
                  </a:ext>
                </a:extLst>
              </p:cNvPr>
              <p:cNvSpPr>
                <a:spLocks noGrp="1"/>
              </p:cNvSpPr>
              <p:nvPr>
                <p:ph idx="1"/>
              </p:nvPr>
            </p:nvSpPr>
            <p:spPr/>
            <p:txBody>
              <a:bodyPr/>
              <a:lstStyle/>
              <a:p>
                <a:r>
                  <a:rPr lang="en-US" altLang="zh-CN" dirty="0"/>
                  <a:t>Imagine having </a:t>
                </a:r>
                <a:r>
                  <a:rPr lang="en-US" altLang="zh-CN" i="1" dirty="0"/>
                  <a:t>P </a:t>
                </a:r>
                <a:r>
                  <a:rPr lang="en-US" altLang="zh-CN" dirty="0"/>
                  <a:t>dollars today that you can invest at an interest rate </a:t>
                </a:r>
                <a:r>
                  <a:rPr lang="en-US" altLang="zh-CN" i="1" dirty="0"/>
                  <a:t>d</a:t>
                </a:r>
                <a:r>
                  <a:rPr lang="en-US" altLang="zh-CN" dirty="0"/>
                  <a:t>. A year from now you would have </a:t>
                </a:r>
                <a:r>
                  <a:rPr lang="en-US" altLang="zh-CN" i="1" dirty="0"/>
                  <a:t>P</a:t>
                </a:r>
                <a:r>
                  <a:rPr lang="en-US" altLang="zh-CN" dirty="0"/>
                  <a:t>(1 + </a:t>
                </a:r>
                <a:r>
                  <a:rPr lang="en-US" altLang="zh-CN" i="1" dirty="0"/>
                  <a:t>d</a:t>
                </a:r>
                <a:r>
                  <a:rPr lang="en-US" altLang="zh-CN" dirty="0"/>
                  <a:t>) dollars in your account; </a:t>
                </a:r>
                <a:r>
                  <a:rPr lang="en-US" altLang="zh-CN" i="1" dirty="0"/>
                  <a:t>n </a:t>
                </a:r>
                <a:r>
                  <a:rPr lang="en-US" altLang="zh-CN" dirty="0"/>
                  <a:t>years from now you would have a future amount of money </a:t>
                </a:r>
                <a:r>
                  <a:rPr lang="en-US" altLang="zh-CN" i="1" dirty="0"/>
                  <a:t>F </a:t>
                </a:r>
                <a:r>
                  <a:rPr lang="en-US" altLang="zh-CN" dirty="0"/>
                  <a:t>= </a:t>
                </a:r>
                <a:r>
                  <a:rPr lang="en-US" altLang="zh-CN" i="1" dirty="0"/>
                  <a:t>P</a:t>
                </a:r>
                <a:r>
                  <a:rPr lang="en-US" altLang="zh-CN" dirty="0"/>
                  <a:t>(1 + </a:t>
                </a:r>
                <a:r>
                  <a:rPr lang="en-US" altLang="zh-CN" i="1" dirty="0"/>
                  <a:t>d</a:t>
                </a:r>
                <a:r>
                  <a:rPr lang="en-US" altLang="zh-CN" dirty="0"/>
                  <a:t>)</a:t>
                </a:r>
                <a:r>
                  <a:rPr lang="en-US" altLang="zh-CN" i="1" dirty="0"/>
                  <a:t>n </a:t>
                </a:r>
                <a:r>
                  <a:rPr lang="en-US" altLang="zh-CN" dirty="0"/>
                  <a:t>dollars in the account. This means a future amount of money </a:t>
                </a:r>
                <a:r>
                  <a:rPr lang="en-US" altLang="zh-CN" i="1" dirty="0"/>
                  <a:t>F </a:t>
                </a:r>
                <a:r>
                  <a:rPr lang="en-US" altLang="zh-CN" dirty="0"/>
                  <a:t>should be equivalent to having </a:t>
                </a:r>
                <a:r>
                  <a:rPr lang="en-US" altLang="zh-CN" i="1" dirty="0"/>
                  <a:t>P </a:t>
                </a:r>
                <a:r>
                  <a:rPr lang="en-US" altLang="zh-CN" dirty="0"/>
                  <a:t>in our pocket today, where</a:t>
                </a:r>
                <a:endParaRPr lang="en-US" altLang="en-US"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𝑃</m:t>
                      </m:r>
                      <m:r>
                        <a:rPr lang="en-US" altLang="zh-CN" i="1">
                          <a:latin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𝐹</m:t>
                          </m:r>
                        </m:num>
                        <m:den>
                          <m:sSup>
                            <m:sSupPr>
                              <m:ctrlPr>
                                <a:rPr lang="en-US" altLang="zh-CN" i="1">
                                  <a:latin typeface="Cambria Math" panose="02040503050406030204" pitchFamily="18" charset="0"/>
                                </a:rPr>
                              </m:ctrlPr>
                            </m:sSupPr>
                            <m:e>
                              <m:d>
                                <m:dPr>
                                  <m:ctrlPr>
                                    <a:rPr lang="en-US" altLang="zh-CN" i="1">
                                      <a:latin typeface="Cambria Math" panose="02040503050406030204" pitchFamily="18" charset="0"/>
                                    </a:rPr>
                                  </m:ctrlPr>
                                </m:dPr>
                                <m:e>
                                  <m:r>
                                    <a:rPr lang="en-US" altLang="zh-CN" i="1">
                                      <a:latin typeface="Cambria Math" panose="02040503050406030204" pitchFamily="18" charset="0"/>
                                    </a:rPr>
                                    <m:t>1+</m:t>
                                  </m:r>
                                  <m:r>
                                    <a:rPr lang="en-US" altLang="zh-CN" i="1">
                                      <a:latin typeface="Cambria Math" panose="02040503050406030204" pitchFamily="18" charset="0"/>
                                    </a:rPr>
                                    <m:t>𝑑</m:t>
                                  </m:r>
                                </m:e>
                              </m:d>
                            </m:e>
                            <m:sup>
                              <m:r>
                                <a:rPr lang="en-US" altLang="zh-CN" i="1">
                                  <a:latin typeface="Cambria Math" panose="02040503050406030204" pitchFamily="18" charset="0"/>
                                </a:rPr>
                                <m:t>𝑛</m:t>
                              </m:r>
                            </m:sup>
                          </m:sSup>
                        </m:den>
                      </m:f>
                    </m:oMath>
                  </m:oMathPara>
                </a14:m>
                <a:endParaRPr lang="zh-CN" altLang="en-US" dirty="0"/>
              </a:p>
              <a:p>
                <a:r>
                  <a:rPr lang="en-US" altLang="zh-CN" dirty="0"/>
                  <a:t>When converting a future value </a:t>
                </a:r>
                <a:r>
                  <a:rPr lang="en-US" altLang="zh-CN" i="1" dirty="0"/>
                  <a:t>F </a:t>
                </a:r>
                <a:r>
                  <a:rPr lang="en-US" altLang="zh-CN" dirty="0"/>
                  <a:t>into a present worth </a:t>
                </a:r>
                <a:r>
                  <a:rPr lang="en-US" altLang="zh-CN" i="1" dirty="0"/>
                  <a:t>P </a:t>
                </a:r>
                <a:r>
                  <a:rPr lang="en-US" altLang="zh-CN" dirty="0"/>
                  <a:t>the interest term </a:t>
                </a:r>
                <a:r>
                  <a:rPr lang="en-US" altLang="zh-CN" i="1" dirty="0"/>
                  <a:t>d </a:t>
                </a:r>
                <a:r>
                  <a:rPr lang="en-US" altLang="zh-CN" dirty="0"/>
                  <a:t>in the equation is referred to as a discount rate. The discount rate can be thought of as the interest rate that could have been earned if the money had been put into the best alternative investment available.</a:t>
                </a:r>
                <a:endParaRPr lang="zh-CN" altLang="en-US" dirty="0"/>
              </a:p>
            </p:txBody>
          </p:sp>
        </mc:Choice>
        <mc:Fallback xmlns="">
          <p:sp>
            <p:nvSpPr>
              <p:cNvPr id="3" name="内容占位符 2">
                <a:extLst>
                  <a:ext uri="{FF2B5EF4-FFF2-40B4-BE49-F238E27FC236}">
                    <a16:creationId xmlns:a16="http://schemas.microsoft.com/office/drawing/2014/main" id="{17B207B6-29F8-4B9A-8754-D273D571C459}"/>
                  </a:ext>
                </a:extLst>
              </p:cNvPr>
              <p:cNvSpPr>
                <a:spLocks noGrp="1" noRot="1" noChangeAspect="1" noMove="1" noResize="1" noEditPoints="1" noAdjustHandles="1" noChangeArrowheads="1" noChangeShapeType="1" noTextEdit="1"/>
              </p:cNvSpPr>
              <p:nvPr>
                <p:ph idx="1"/>
              </p:nvPr>
            </p:nvSpPr>
            <p:spPr>
              <a:blipFill>
                <a:blip r:embed="rId2"/>
                <a:stretch>
                  <a:fillRect l="-1005" t="-984" r="-2087" b="-2829"/>
                </a:stretch>
              </a:blipFill>
            </p:spPr>
            <p:txBody>
              <a:bodyPr/>
              <a:lstStyle/>
              <a:p>
                <a:r>
                  <a:rPr lang="zh-CN" altLang="en-US">
                    <a:noFill/>
                  </a:rPr>
                  <a:t> </a:t>
                </a:r>
              </a:p>
            </p:txBody>
          </p:sp>
        </mc:Fallback>
      </mc:AlternateContent>
      <p:sp>
        <p:nvSpPr>
          <p:cNvPr id="4" name="灯片编号占位符 3">
            <a:extLst>
              <a:ext uri="{FF2B5EF4-FFF2-40B4-BE49-F238E27FC236}">
                <a16:creationId xmlns:a16="http://schemas.microsoft.com/office/drawing/2014/main" id="{E5DEA7E7-F921-4F20-988F-5859AEB41836}"/>
              </a:ext>
            </a:extLst>
          </p:cNvPr>
          <p:cNvSpPr>
            <a:spLocks noGrp="1"/>
          </p:cNvSpPr>
          <p:nvPr>
            <p:ph type="sldNum" sz="quarter" idx="12"/>
          </p:nvPr>
        </p:nvSpPr>
        <p:spPr/>
        <p:txBody>
          <a:bodyPr/>
          <a:lstStyle/>
          <a:p>
            <a:pPr>
              <a:defRPr/>
            </a:pPr>
            <a:fld id="{A5A7C52C-B8D8-46AC-9434-6888604DA894}" type="slidenum">
              <a:rPr lang="en-US" altLang="zh-CN" smtClean="0"/>
              <a:pPr>
                <a:defRPr/>
              </a:pPr>
              <a:t>35</a:t>
            </a:fld>
            <a:endParaRPr lang="en-US" altLang="zh-CN"/>
          </a:p>
        </p:txBody>
      </p:sp>
    </p:spTree>
    <p:extLst>
      <p:ext uri="{BB962C8B-B14F-4D97-AF65-F5344CB8AC3E}">
        <p14:creationId xmlns:p14="http://schemas.microsoft.com/office/powerpoint/2010/main" val="8255704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altLang="en-US" dirty="0">
                <a:ea typeface="ＭＳ Ｐゴシック" pitchFamily="34" charset="-128"/>
              </a:rPr>
              <a:t>Cash-flow Analysis</a:t>
            </a:r>
          </a:p>
        </p:txBody>
      </p:sp>
      <p:sp>
        <p:nvSpPr>
          <p:cNvPr id="3" name="灯片编号占位符 2">
            <a:extLst>
              <a:ext uri="{FF2B5EF4-FFF2-40B4-BE49-F238E27FC236}">
                <a16:creationId xmlns:a16="http://schemas.microsoft.com/office/drawing/2014/main" id="{6BBCD197-082A-4BA6-850E-3F9B2AF62EEE}"/>
              </a:ext>
            </a:extLst>
          </p:cNvPr>
          <p:cNvSpPr>
            <a:spLocks noGrp="1"/>
          </p:cNvSpPr>
          <p:nvPr>
            <p:ph type="sldNum" sz="quarter" idx="12"/>
          </p:nvPr>
        </p:nvSpPr>
        <p:spPr/>
        <p:txBody>
          <a:bodyPr/>
          <a:lstStyle/>
          <a:p>
            <a:pPr>
              <a:defRPr/>
            </a:pPr>
            <a:fld id="{A5A7C52C-B8D8-46AC-9434-6888604DA894}" type="slidenum">
              <a:rPr lang="en-US" altLang="zh-CN" smtClean="0"/>
              <a:pPr>
                <a:defRPr/>
              </a:pPr>
              <a:t>36</a:t>
            </a:fld>
            <a:endParaRPr lang="en-US" altLang="zh-CN"/>
          </a:p>
        </p:txBody>
      </p:sp>
      <mc:AlternateContent xmlns:mc="http://schemas.openxmlformats.org/markup-compatibility/2006" xmlns:a14="http://schemas.microsoft.com/office/drawing/2010/main">
        <mc:Choice Requires="a14">
          <p:sp>
            <p:nvSpPr>
              <p:cNvPr id="4" name="内容占位符 3">
                <a:extLst>
                  <a:ext uri="{FF2B5EF4-FFF2-40B4-BE49-F238E27FC236}">
                    <a16:creationId xmlns:a16="http://schemas.microsoft.com/office/drawing/2014/main" id="{0593D5F5-D3C1-4F06-97BC-945F8A68552E}"/>
                  </a:ext>
                </a:extLst>
              </p:cNvPr>
              <p:cNvSpPr>
                <a:spLocks noGrp="1"/>
              </p:cNvSpPr>
              <p:nvPr>
                <p:ph idx="1"/>
              </p:nvPr>
            </p:nvSpPr>
            <p:spPr>
              <a:xfrm>
                <a:off x="273216" y="1219200"/>
                <a:ext cx="3308184" cy="4957763"/>
              </a:xfrm>
            </p:spPr>
            <p:txBody>
              <a:bodyPr/>
              <a:lstStyle/>
              <a:p>
                <a:r>
                  <a:rPr lang="en-US" altLang="zh-CN" sz="2000" dirty="0"/>
                  <a:t>For example, in this Table spreadsheet, the PV system is projected to save $413.37 in utility bills in the 30th year, so with our discount rate of 5%/</a:t>
                </a:r>
                <a:r>
                  <a:rPr lang="en-US" altLang="zh-CN" sz="2000" dirty="0" err="1"/>
                  <a:t>yr</a:t>
                </a:r>
                <a:r>
                  <a:rPr lang="en-US" altLang="zh-CN" sz="2000" dirty="0"/>
                  <a:t> the present worth of that savings would be</a:t>
                </a:r>
              </a:p>
              <a:p>
                <a:endParaRPr lang="en-US" altLang="zh-CN" sz="2000" dirty="0"/>
              </a:p>
              <a:p>
                <a:pPr marL="0" indent="0">
                  <a:buNone/>
                </a:pPr>
                <a14:m>
                  <m:oMathPara xmlns:m="http://schemas.openxmlformats.org/officeDocument/2006/math">
                    <m:oMathParaPr>
                      <m:jc m:val="centerGroup"/>
                    </m:oMathParaPr>
                    <m:oMath xmlns:m="http://schemas.openxmlformats.org/officeDocument/2006/math">
                      <m:r>
                        <a:rPr lang="en-US" altLang="zh-CN" sz="1800" i="1">
                          <a:latin typeface="Cambria Math" panose="02040503050406030204" pitchFamily="18" charset="0"/>
                        </a:rPr>
                        <m:t>𝑃</m:t>
                      </m:r>
                      <m:r>
                        <a:rPr lang="en-US" altLang="zh-CN" sz="1800" i="1">
                          <a:latin typeface="Cambria Math" panose="02040503050406030204" pitchFamily="18" charset="0"/>
                        </a:rPr>
                        <m:t>=</m:t>
                      </m:r>
                      <m:f>
                        <m:fPr>
                          <m:ctrlPr>
                            <a:rPr lang="en-US" altLang="zh-CN" sz="1800" i="1">
                              <a:latin typeface="Cambria Math" panose="02040503050406030204" pitchFamily="18" charset="0"/>
                            </a:rPr>
                          </m:ctrlPr>
                        </m:fPr>
                        <m:num>
                          <m:r>
                            <a:rPr lang="en-US" altLang="zh-CN" sz="1800" i="1">
                              <a:latin typeface="Cambria Math" panose="02040503050406030204" pitchFamily="18" charset="0"/>
                            </a:rPr>
                            <m:t>𝐹</m:t>
                          </m:r>
                        </m:num>
                        <m:den>
                          <m:sSup>
                            <m:sSupPr>
                              <m:ctrlPr>
                                <a:rPr lang="en-US" altLang="zh-CN" sz="1800" i="1">
                                  <a:latin typeface="Cambria Math" panose="02040503050406030204" pitchFamily="18" charset="0"/>
                                </a:rPr>
                              </m:ctrlPr>
                            </m:sSupPr>
                            <m:e>
                              <m:d>
                                <m:dPr>
                                  <m:ctrlPr>
                                    <a:rPr lang="en-US" altLang="zh-CN" sz="1800" i="1">
                                      <a:latin typeface="Cambria Math" panose="02040503050406030204" pitchFamily="18" charset="0"/>
                                    </a:rPr>
                                  </m:ctrlPr>
                                </m:dPr>
                                <m:e>
                                  <m:r>
                                    <a:rPr lang="en-US" altLang="zh-CN" sz="1800" i="1">
                                      <a:latin typeface="Cambria Math" panose="02040503050406030204" pitchFamily="18" charset="0"/>
                                    </a:rPr>
                                    <m:t>1+</m:t>
                                  </m:r>
                                  <m:r>
                                    <a:rPr lang="en-US" altLang="zh-CN" sz="1800" i="1">
                                      <a:latin typeface="Cambria Math" panose="02040503050406030204" pitchFamily="18" charset="0"/>
                                    </a:rPr>
                                    <m:t>𝑑</m:t>
                                  </m:r>
                                </m:e>
                              </m:d>
                            </m:e>
                            <m:sup>
                              <m:r>
                                <a:rPr lang="en-US" altLang="zh-CN" sz="1800" i="1">
                                  <a:latin typeface="Cambria Math" panose="02040503050406030204" pitchFamily="18" charset="0"/>
                                </a:rPr>
                                <m:t>𝑛</m:t>
                              </m:r>
                            </m:sup>
                          </m:sSup>
                        </m:den>
                      </m:f>
                      <m:r>
                        <a:rPr lang="en-US" altLang="zh-CN" sz="1800" b="0" i="1" smtClean="0">
                          <a:latin typeface="Cambria Math" panose="02040503050406030204" pitchFamily="18" charset="0"/>
                        </a:rPr>
                        <m:t>=</m:t>
                      </m:r>
                      <m:f>
                        <m:fPr>
                          <m:ctrlPr>
                            <a:rPr lang="en-US" altLang="zh-CN" sz="1800" b="0" i="1" smtClean="0">
                              <a:latin typeface="Cambria Math" panose="02040503050406030204" pitchFamily="18" charset="0"/>
                            </a:rPr>
                          </m:ctrlPr>
                        </m:fPr>
                        <m:num>
                          <m:r>
                            <a:rPr lang="en-US" altLang="zh-CN" sz="1800" b="0" i="1" smtClean="0">
                              <a:latin typeface="Cambria Math" panose="02040503050406030204" pitchFamily="18" charset="0"/>
                            </a:rPr>
                            <m:t>$413.37</m:t>
                          </m:r>
                        </m:num>
                        <m:den>
                          <m:sSup>
                            <m:sSupPr>
                              <m:ctrlPr>
                                <a:rPr lang="en-US" altLang="zh-CN" sz="1800" b="0" i="1" smtClean="0">
                                  <a:latin typeface="Cambria Math" panose="02040503050406030204" pitchFamily="18" charset="0"/>
                                </a:rPr>
                              </m:ctrlPr>
                            </m:sSupPr>
                            <m:e>
                              <m:d>
                                <m:dPr>
                                  <m:ctrlPr>
                                    <a:rPr lang="en-US" altLang="zh-CN" sz="1800" b="0" i="1" smtClean="0">
                                      <a:latin typeface="Cambria Math" panose="02040503050406030204" pitchFamily="18" charset="0"/>
                                    </a:rPr>
                                  </m:ctrlPr>
                                </m:dPr>
                                <m:e>
                                  <m:r>
                                    <a:rPr lang="en-US" altLang="zh-CN" sz="1800" b="0" i="1" smtClean="0">
                                      <a:latin typeface="Cambria Math" panose="02040503050406030204" pitchFamily="18" charset="0"/>
                                    </a:rPr>
                                    <m:t>1+0.05</m:t>
                                  </m:r>
                                </m:e>
                              </m:d>
                            </m:e>
                            <m:sup>
                              <m:r>
                                <a:rPr lang="en-US" altLang="zh-CN" sz="1800" b="0" i="1" smtClean="0">
                                  <a:latin typeface="Cambria Math" panose="02040503050406030204" pitchFamily="18" charset="0"/>
                                </a:rPr>
                                <m:t>30</m:t>
                              </m:r>
                            </m:sup>
                          </m:sSup>
                        </m:den>
                      </m:f>
                      <m:r>
                        <a:rPr lang="en-US" altLang="zh-CN" sz="1800" b="0" i="1" smtClean="0">
                          <a:latin typeface="Cambria Math" panose="02040503050406030204" pitchFamily="18" charset="0"/>
                        </a:rPr>
                        <m:t>=$95.64</m:t>
                      </m:r>
                    </m:oMath>
                  </m:oMathPara>
                </a14:m>
                <a:endParaRPr lang="zh-CN" altLang="en-US" sz="1800" dirty="0"/>
              </a:p>
            </p:txBody>
          </p:sp>
        </mc:Choice>
        <mc:Fallback xmlns="">
          <p:sp>
            <p:nvSpPr>
              <p:cNvPr id="4" name="内容占位符 3">
                <a:extLst>
                  <a:ext uri="{FF2B5EF4-FFF2-40B4-BE49-F238E27FC236}">
                    <a16:creationId xmlns:a16="http://schemas.microsoft.com/office/drawing/2014/main" id="{0593D5F5-D3C1-4F06-97BC-945F8A68552E}"/>
                  </a:ext>
                </a:extLst>
              </p:cNvPr>
              <p:cNvSpPr>
                <a:spLocks noGrp="1" noRot="1" noChangeAspect="1" noMove="1" noResize="1" noEditPoints="1" noAdjustHandles="1" noChangeArrowheads="1" noChangeShapeType="1" noTextEdit="1"/>
              </p:cNvSpPr>
              <p:nvPr>
                <p:ph idx="1"/>
              </p:nvPr>
            </p:nvSpPr>
            <p:spPr>
              <a:xfrm>
                <a:off x="273216" y="1219200"/>
                <a:ext cx="3308184" cy="4957763"/>
              </a:xfrm>
              <a:blipFill>
                <a:blip r:embed="rId3"/>
                <a:stretch>
                  <a:fillRect l="-1657" t="-615" r="-184"/>
                </a:stretch>
              </a:blipFill>
            </p:spPr>
            <p:txBody>
              <a:bodyPr/>
              <a:lstStyle/>
              <a:p>
                <a:r>
                  <a:rPr lang="zh-CN" altLang="en-US">
                    <a:noFill/>
                  </a:rPr>
                  <a:t> </a:t>
                </a:r>
              </a:p>
            </p:txBody>
          </p:sp>
        </mc:Fallback>
      </mc:AlternateContent>
      <p:pic>
        <p:nvPicPr>
          <p:cNvPr id="8" name="Picture 2">
            <a:extLst>
              <a:ext uri="{FF2B5EF4-FFF2-40B4-BE49-F238E27FC236}">
                <a16:creationId xmlns:a16="http://schemas.microsoft.com/office/drawing/2014/main" id="{34A6385B-645A-4565-9CDA-7D969D44F4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1219200"/>
            <a:ext cx="5441784" cy="4957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椭圆 4">
            <a:extLst>
              <a:ext uri="{FF2B5EF4-FFF2-40B4-BE49-F238E27FC236}">
                <a16:creationId xmlns:a16="http://schemas.microsoft.com/office/drawing/2014/main" id="{62376A1E-0AD9-44AC-BAD7-9F523DD5DD9E}"/>
              </a:ext>
            </a:extLst>
          </p:cNvPr>
          <p:cNvSpPr/>
          <p:nvPr/>
        </p:nvSpPr>
        <p:spPr>
          <a:xfrm>
            <a:off x="8153400" y="5638800"/>
            <a:ext cx="762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2521184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AD54F4-CA6E-4ADF-B0DD-A0A4EB7ABBB9}"/>
              </a:ext>
            </a:extLst>
          </p:cNvPr>
          <p:cNvSpPr>
            <a:spLocks noGrp="1"/>
          </p:cNvSpPr>
          <p:nvPr>
            <p:ph type="title"/>
          </p:nvPr>
        </p:nvSpPr>
        <p:spPr/>
        <p:txBody>
          <a:bodyPr/>
          <a:lstStyle/>
          <a:p>
            <a:r>
              <a:rPr lang="en-US" altLang="en-US" dirty="0">
                <a:ea typeface="ＭＳ Ｐゴシック" pitchFamily="34" charset="-128"/>
              </a:rPr>
              <a:t>Cash-flow Analysis</a:t>
            </a:r>
            <a:endParaRPr lang="zh-CN" altLang="en-US" dirty="0"/>
          </a:p>
        </p:txBody>
      </p:sp>
      <p:sp>
        <p:nvSpPr>
          <p:cNvPr id="3" name="内容占位符 2">
            <a:extLst>
              <a:ext uri="{FF2B5EF4-FFF2-40B4-BE49-F238E27FC236}">
                <a16:creationId xmlns:a16="http://schemas.microsoft.com/office/drawing/2014/main" id="{3B623DAD-66EC-4E00-BD07-DAE0CFAA61D0}"/>
              </a:ext>
            </a:extLst>
          </p:cNvPr>
          <p:cNvSpPr>
            <a:spLocks noGrp="1"/>
          </p:cNvSpPr>
          <p:nvPr>
            <p:ph idx="1"/>
          </p:nvPr>
        </p:nvSpPr>
        <p:spPr/>
        <p:txBody>
          <a:bodyPr/>
          <a:lstStyle/>
          <a:p>
            <a:r>
              <a:rPr lang="en-US" altLang="zh-CN" dirty="0"/>
              <a:t>In the table there is a term called IRR. The IRR is perhaps the most persuasive measure of the value of an energy efficiency or renewable energy project since it allows the energy investment to be directly compared with the return that might be obtained for any other competing investment.</a:t>
            </a:r>
          </a:p>
          <a:p>
            <a:endParaRPr lang="en-US" altLang="zh-CN" dirty="0"/>
          </a:p>
          <a:p>
            <a:r>
              <a:rPr lang="en-US" altLang="zh-CN" dirty="0"/>
              <a:t>Internal Rate of Return (IRR): IRR is the discount rate that makes the NPV of the energy investment equal to zero.</a:t>
            </a:r>
            <a:endParaRPr lang="zh-CN" altLang="en-US" dirty="0"/>
          </a:p>
        </p:txBody>
      </p:sp>
      <p:sp>
        <p:nvSpPr>
          <p:cNvPr id="4" name="灯片编号占位符 3">
            <a:extLst>
              <a:ext uri="{FF2B5EF4-FFF2-40B4-BE49-F238E27FC236}">
                <a16:creationId xmlns:a16="http://schemas.microsoft.com/office/drawing/2014/main" id="{B391A074-00A4-4BFD-A76A-9F96689298FE}"/>
              </a:ext>
            </a:extLst>
          </p:cNvPr>
          <p:cNvSpPr>
            <a:spLocks noGrp="1"/>
          </p:cNvSpPr>
          <p:nvPr>
            <p:ph type="sldNum" sz="quarter" idx="12"/>
          </p:nvPr>
        </p:nvSpPr>
        <p:spPr/>
        <p:txBody>
          <a:bodyPr/>
          <a:lstStyle/>
          <a:p>
            <a:pPr>
              <a:defRPr/>
            </a:pPr>
            <a:fld id="{A5A7C52C-B8D8-46AC-9434-6888604DA894}" type="slidenum">
              <a:rPr lang="en-US" altLang="zh-CN" smtClean="0"/>
              <a:pPr>
                <a:defRPr/>
              </a:pPr>
              <a:t>37</a:t>
            </a:fld>
            <a:endParaRPr lang="en-US" altLang="zh-CN"/>
          </a:p>
        </p:txBody>
      </p:sp>
    </p:spTree>
    <p:extLst>
      <p:ext uri="{BB962C8B-B14F-4D97-AF65-F5344CB8AC3E}">
        <p14:creationId xmlns:p14="http://schemas.microsoft.com/office/powerpoint/2010/main" val="36346408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9A229A-D0EF-4D8E-B563-0B836412A8C2}"/>
              </a:ext>
            </a:extLst>
          </p:cNvPr>
          <p:cNvSpPr>
            <a:spLocks noGrp="1"/>
          </p:cNvSpPr>
          <p:nvPr>
            <p:ph type="title"/>
          </p:nvPr>
        </p:nvSpPr>
        <p:spPr/>
        <p:txBody>
          <a:bodyPr/>
          <a:lstStyle/>
          <a:p>
            <a:r>
              <a:rPr lang="en-US" altLang="zh-CN" dirty="0"/>
              <a:t>Residential Rate Structures</a:t>
            </a:r>
            <a:endParaRPr lang="zh-CN" altLang="en-US" dirty="0"/>
          </a:p>
        </p:txBody>
      </p:sp>
      <p:sp>
        <p:nvSpPr>
          <p:cNvPr id="3" name="内容占位符 2">
            <a:extLst>
              <a:ext uri="{FF2B5EF4-FFF2-40B4-BE49-F238E27FC236}">
                <a16:creationId xmlns:a16="http://schemas.microsoft.com/office/drawing/2014/main" id="{75F056EF-30F2-41AC-B547-7A09E8FC0B2B}"/>
              </a:ext>
            </a:extLst>
          </p:cNvPr>
          <p:cNvSpPr>
            <a:spLocks noGrp="1"/>
          </p:cNvSpPr>
          <p:nvPr>
            <p:ph idx="1"/>
          </p:nvPr>
        </p:nvSpPr>
        <p:spPr/>
        <p:txBody>
          <a:bodyPr/>
          <a:lstStyle/>
          <a:p>
            <a:r>
              <a:rPr lang="en-US" altLang="zh-CN" dirty="0"/>
              <a:t>The rate structure for a residential customer will typically include a basic fee to cover costs of billing, meters, and other equipment, plus an energy charge based on the number of kilowatt-hours of energy used.</a:t>
            </a:r>
          </a:p>
        </p:txBody>
      </p:sp>
      <p:sp>
        <p:nvSpPr>
          <p:cNvPr id="4" name="灯片编号占位符 3">
            <a:extLst>
              <a:ext uri="{FF2B5EF4-FFF2-40B4-BE49-F238E27FC236}">
                <a16:creationId xmlns:a16="http://schemas.microsoft.com/office/drawing/2014/main" id="{B5198670-5556-49B0-ADC4-E4EA16BD7658}"/>
              </a:ext>
            </a:extLst>
          </p:cNvPr>
          <p:cNvSpPr>
            <a:spLocks noGrp="1"/>
          </p:cNvSpPr>
          <p:nvPr>
            <p:ph type="sldNum" sz="quarter" idx="12"/>
          </p:nvPr>
        </p:nvSpPr>
        <p:spPr/>
        <p:txBody>
          <a:bodyPr/>
          <a:lstStyle/>
          <a:p>
            <a:pPr>
              <a:defRPr/>
            </a:pPr>
            <a:fld id="{A5A7C52C-B8D8-46AC-9434-6888604DA894}" type="slidenum">
              <a:rPr lang="en-US" altLang="zh-CN" smtClean="0"/>
              <a:pPr>
                <a:defRPr/>
              </a:pPr>
              <a:t>38</a:t>
            </a:fld>
            <a:endParaRPr lang="en-US" altLang="zh-CN"/>
          </a:p>
        </p:txBody>
      </p:sp>
    </p:spTree>
    <p:extLst>
      <p:ext uri="{BB962C8B-B14F-4D97-AF65-F5344CB8AC3E}">
        <p14:creationId xmlns:p14="http://schemas.microsoft.com/office/powerpoint/2010/main" val="41757191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CD26D4-40CF-4DD2-8AB4-0B59281F490B}"/>
              </a:ext>
            </a:extLst>
          </p:cNvPr>
          <p:cNvSpPr>
            <a:spLocks noGrp="1"/>
          </p:cNvSpPr>
          <p:nvPr>
            <p:ph type="title"/>
          </p:nvPr>
        </p:nvSpPr>
        <p:spPr/>
        <p:txBody>
          <a:bodyPr/>
          <a:lstStyle/>
          <a:p>
            <a:r>
              <a:rPr lang="en-US" altLang="zh-CN" dirty="0"/>
              <a:t>Residential Rate Structures</a:t>
            </a:r>
            <a:endParaRPr lang="zh-CN" altLang="en-US" dirty="0"/>
          </a:p>
        </p:txBody>
      </p:sp>
      <p:sp>
        <p:nvSpPr>
          <p:cNvPr id="3" name="内容占位符 2">
            <a:extLst>
              <a:ext uri="{FF2B5EF4-FFF2-40B4-BE49-F238E27FC236}">
                <a16:creationId xmlns:a16="http://schemas.microsoft.com/office/drawing/2014/main" id="{930F29EF-0C4E-41AE-B725-B14C11B64EE9}"/>
              </a:ext>
            </a:extLst>
          </p:cNvPr>
          <p:cNvSpPr>
            <a:spLocks noGrp="1"/>
          </p:cNvSpPr>
          <p:nvPr>
            <p:ph idx="1"/>
          </p:nvPr>
        </p:nvSpPr>
        <p:spPr/>
        <p:txBody>
          <a:bodyPr/>
          <a:lstStyle/>
          <a:p>
            <a:r>
              <a:rPr lang="en-US" altLang="zh-CN" dirty="0"/>
              <a:t>An example residential rate structure shown in Figure 6.18 for one of California’s major investor-owned utilities.</a:t>
            </a:r>
            <a:endParaRPr lang="zh-CN" altLang="en-US" dirty="0"/>
          </a:p>
        </p:txBody>
      </p:sp>
      <p:sp>
        <p:nvSpPr>
          <p:cNvPr id="4" name="灯片编号占位符 3">
            <a:extLst>
              <a:ext uri="{FF2B5EF4-FFF2-40B4-BE49-F238E27FC236}">
                <a16:creationId xmlns:a16="http://schemas.microsoft.com/office/drawing/2014/main" id="{5194D1C5-A2E0-40AB-9710-CAFFC4657AE8}"/>
              </a:ext>
            </a:extLst>
          </p:cNvPr>
          <p:cNvSpPr>
            <a:spLocks noGrp="1"/>
          </p:cNvSpPr>
          <p:nvPr>
            <p:ph type="sldNum" sz="quarter" idx="12"/>
          </p:nvPr>
        </p:nvSpPr>
        <p:spPr/>
        <p:txBody>
          <a:bodyPr/>
          <a:lstStyle/>
          <a:p>
            <a:pPr>
              <a:defRPr/>
            </a:pPr>
            <a:fld id="{A5A7C52C-B8D8-46AC-9434-6888604DA894}" type="slidenum">
              <a:rPr lang="en-US" altLang="zh-CN" smtClean="0"/>
              <a:pPr>
                <a:defRPr/>
              </a:pPr>
              <a:t>39</a:t>
            </a:fld>
            <a:endParaRPr lang="en-US" altLang="zh-CN"/>
          </a:p>
        </p:txBody>
      </p:sp>
      <p:pic>
        <p:nvPicPr>
          <p:cNvPr id="5" name="图片 4">
            <a:extLst>
              <a:ext uri="{FF2B5EF4-FFF2-40B4-BE49-F238E27FC236}">
                <a16:creationId xmlns:a16="http://schemas.microsoft.com/office/drawing/2014/main" id="{B0CFB1FA-5308-4858-B603-A5283466A54A}"/>
              </a:ext>
            </a:extLst>
          </p:cNvPr>
          <p:cNvPicPr>
            <a:picLocks noChangeAspect="1"/>
          </p:cNvPicPr>
          <p:nvPr/>
        </p:nvPicPr>
        <p:blipFill>
          <a:blip r:embed="rId2"/>
          <a:stretch>
            <a:fillRect/>
          </a:stretch>
        </p:blipFill>
        <p:spPr>
          <a:xfrm>
            <a:off x="1957387" y="2197027"/>
            <a:ext cx="5229225" cy="4159323"/>
          </a:xfrm>
          <a:prstGeom prst="rect">
            <a:avLst/>
          </a:prstGeom>
        </p:spPr>
      </p:pic>
    </p:spTree>
    <p:extLst>
      <p:ext uri="{BB962C8B-B14F-4D97-AF65-F5344CB8AC3E}">
        <p14:creationId xmlns:p14="http://schemas.microsoft.com/office/powerpoint/2010/main" val="900770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7278E1-70F0-43C0-B4B4-9C2A9A7FDE71}"/>
              </a:ext>
            </a:extLst>
          </p:cNvPr>
          <p:cNvSpPr>
            <a:spLocks noGrp="1"/>
          </p:cNvSpPr>
          <p:nvPr>
            <p:ph type="title"/>
          </p:nvPr>
        </p:nvSpPr>
        <p:spPr/>
        <p:txBody>
          <a:bodyPr/>
          <a:lstStyle/>
          <a:p>
            <a:r>
              <a:rPr lang="en-US" altLang="zh-CN" dirty="0"/>
              <a:t>Grid-connected PV system</a:t>
            </a:r>
            <a:endParaRPr lang="zh-CN" altLang="en-US" dirty="0"/>
          </a:p>
        </p:txBody>
      </p:sp>
      <p:sp>
        <p:nvSpPr>
          <p:cNvPr id="3" name="内容占位符 2">
            <a:extLst>
              <a:ext uri="{FF2B5EF4-FFF2-40B4-BE49-F238E27FC236}">
                <a16:creationId xmlns:a16="http://schemas.microsoft.com/office/drawing/2014/main" id="{C8AE20EE-0870-4457-9913-4891306D49B7}"/>
              </a:ext>
            </a:extLst>
          </p:cNvPr>
          <p:cNvSpPr>
            <a:spLocks noGrp="1"/>
          </p:cNvSpPr>
          <p:nvPr>
            <p:ph idx="1"/>
          </p:nvPr>
        </p:nvSpPr>
        <p:spPr/>
        <p:txBody>
          <a:bodyPr/>
          <a:lstStyle/>
          <a:p>
            <a:r>
              <a:rPr lang="en-US" altLang="zh-CN" dirty="0"/>
              <a:t>Power-Conditioning Unit (PCU) includes: </a:t>
            </a:r>
          </a:p>
          <a:p>
            <a:pPr lvl="1"/>
            <a:r>
              <a:rPr lang="en-US" altLang="zh-CN" dirty="0"/>
              <a:t>a maximum power point tracker (MPPT)</a:t>
            </a:r>
          </a:p>
          <a:p>
            <a:pPr lvl="1"/>
            <a:r>
              <a:rPr lang="en-US" altLang="zh-CN" dirty="0"/>
              <a:t>an inverter to convert DC to AC</a:t>
            </a:r>
          </a:p>
          <a:p>
            <a:endParaRPr lang="zh-CN" altLang="en-US" dirty="0"/>
          </a:p>
        </p:txBody>
      </p:sp>
      <p:sp>
        <p:nvSpPr>
          <p:cNvPr id="4" name="灯片编号占位符 3">
            <a:extLst>
              <a:ext uri="{FF2B5EF4-FFF2-40B4-BE49-F238E27FC236}">
                <a16:creationId xmlns:a16="http://schemas.microsoft.com/office/drawing/2014/main" id="{6C98E2A6-D480-4317-842C-78A69DBF03CA}"/>
              </a:ext>
            </a:extLst>
          </p:cNvPr>
          <p:cNvSpPr>
            <a:spLocks noGrp="1"/>
          </p:cNvSpPr>
          <p:nvPr>
            <p:ph type="sldNum" sz="quarter" idx="12"/>
          </p:nvPr>
        </p:nvSpPr>
        <p:spPr/>
        <p:txBody>
          <a:bodyPr/>
          <a:lstStyle/>
          <a:p>
            <a:pPr>
              <a:defRPr/>
            </a:pPr>
            <a:fld id="{A5A7C52C-B8D8-46AC-9434-6888604DA894}" type="slidenum">
              <a:rPr lang="en-US" altLang="zh-CN" smtClean="0"/>
              <a:pPr>
                <a:defRPr/>
              </a:pPr>
              <a:t>4</a:t>
            </a:fld>
            <a:endParaRPr lang="en-US" altLang="zh-CN"/>
          </a:p>
        </p:txBody>
      </p:sp>
      <p:pic>
        <p:nvPicPr>
          <p:cNvPr id="8" name="图片 7">
            <a:extLst>
              <a:ext uri="{FF2B5EF4-FFF2-40B4-BE49-F238E27FC236}">
                <a16:creationId xmlns:a16="http://schemas.microsoft.com/office/drawing/2014/main" id="{D5E52E4A-1DCC-4148-94FD-83DAF17FD88B}"/>
              </a:ext>
            </a:extLst>
          </p:cNvPr>
          <p:cNvPicPr>
            <a:picLocks noChangeAspect="1"/>
          </p:cNvPicPr>
          <p:nvPr/>
        </p:nvPicPr>
        <p:blipFill>
          <a:blip r:embed="rId2"/>
          <a:stretch>
            <a:fillRect/>
          </a:stretch>
        </p:blipFill>
        <p:spPr>
          <a:xfrm>
            <a:off x="723899" y="2743200"/>
            <a:ext cx="7696200" cy="3636417"/>
          </a:xfrm>
          <a:prstGeom prst="rect">
            <a:avLst/>
          </a:prstGeom>
        </p:spPr>
      </p:pic>
      <p:sp>
        <p:nvSpPr>
          <p:cNvPr id="9" name="矩形 8">
            <a:extLst>
              <a:ext uri="{FF2B5EF4-FFF2-40B4-BE49-F238E27FC236}">
                <a16:creationId xmlns:a16="http://schemas.microsoft.com/office/drawing/2014/main" id="{DBDAFBE7-EC2F-46B3-879F-75DCFE8D90B8}"/>
              </a:ext>
            </a:extLst>
          </p:cNvPr>
          <p:cNvSpPr/>
          <p:nvPr/>
        </p:nvSpPr>
        <p:spPr>
          <a:xfrm>
            <a:off x="4876800" y="4572000"/>
            <a:ext cx="1143000" cy="12192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89421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417881-B808-482E-A3DC-B915710B394E}"/>
              </a:ext>
            </a:extLst>
          </p:cNvPr>
          <p:cNvSpPr>
            <a:spLocks noGrp="1"/>
          </p:cNvSpPr>
          <p:nvPr>
            <p:ph type="title"/>
          </p:nvPr>
        </p:nvSpPr>
        <p:spPr/>
        <p:txBody>
          <a:bodyPr/>
          <a:lstStyle/>
          <a:p>
            <a:r>
              <a:rPr lang="en-US" altLang="zh-CN" dirty="0"/>
              <a:t>Commercial and Industrial Rate Structures</a:t>
            </a:r>
            <a:endParaRPr lang="zh-CN" altLang="en-US" dirty="0"/>
          </a:p>
        </p:txBody>
      </p:sp>
      <p:sp>
        <p:nvSpPr>
          <p:cNvPr id="3" name="内容占位符 2">
            <a:extLst>
              <a:ext uri="{FF2B5EF4-FFF2-40B4-BE49-F238E27FC236}">
                <a16:creationId xmlns:a16="http://schemas.microsoft.com/office/drawing/2014/main" id="{050EDB65-19D5-4BA8-9411-F3BDB24B0C86}"/>
              </a:ext>
            </a:extLst>
          </p:cNvPr>
          <p:cNvSpPr>
            <a:spLocks noGrp="1"/>
          </p:cNvSpPr>
          <p:nvPr>
            <p:ph idx="1"/>
          </p:nvPr>
        </p:nvSpPr>
        <p:spPr/>
        <p:txBody>
          <a:bodyPr/>
          <a:lstStyle/>
          <a:p>
            <a:r>
              <a:rPr lang="en-US" altLang="zh-CN" dirty="0"/>
              <a:t>Commercial and industrial customers are usually billed not only for energy (kilowatt-hours) but also for the peak amount of power that they use (kilowatts), i.e., monthly demand charge based on the highest amount of power drawn by the facility.</a:t>
            </a:r>
          </a:p>
          <a:p>
            <a:endParaRPr lang="zh-CN" altLang="en-US" dirty="0"/>
          </a:p>
        </p:txBody>
      </p:sp>
      <p:sp>
        <p:nvSpPr>
          <p:cNvPr id="4" name="灯片编号占位符 3">
            <a:extLst>
              <a:ext uri="{FF2B5EF4-FFF2-40B4-BE49-F238E27FC236}">
                <a16:creationId xmlns:a16="http://schemas.microsoft.com/office/drawing/2014/main" id="{535BFEB1-A9CD-415E-B3F5-B18127FC641C}"/>
              </a:ext>
            </a:extLst>
          </p:cNvPr>
          <p:cNvSpPr>
            <a:spLocks noGrp="1"/>
          </p:cNvSpPr>
          <p:nvPr>
            <p:ph type="sldNum" sz="quarter" idx="12"/>
          </p:nvPr>
        </p:nvSpPr>
        <p:spPr/>
        <p:txBody>
          <a:bodyPr/>
          <a:lstStyle/>
          <a:p>
            <a:pPr>
              <a:defRPr/>
            </a:pPr>
            <a:fld id="{A5A7C52C-B8D8-46AC-9434-6888604DA894}" type="slidenum">
              <a:rPr lang="en-US" altLang="zh-CN" smtClean="0"/>
              <a:pPr>
                <a:defRPr/>
              </a:pPr>
              <a:t>40</a:t>
            </a:fld>
            <a:endParaRPr lang="en-US" altLang="zh-CN"/>
          </a:p>
        </p:txBody>
      </p:sp>
      <p:pic>
        <p:nvPicPr>
          <p:cNvPr id="5" name="图片 4">
            <a:extLst>
              <a:ext uri="{FF2B5EF4-FFF2-40B4-BE49-F238E27FC236}">
                <a16:creationId xmlns:a16="http://schemas.microsoft.com/office/drawing/2014/main" id="{407FFDA6-BD3A-4082-AD7F-29F97D452AC9}"/>
              </a:ext>
            </a:extLst>
          </p:cNvPr>
          <p:cNvPicPr>
            <a:picLocks noChangeAspect="1"/>
          </p:cNvPicPr>
          <p:nvPr/>
        </p:nvPicPr>
        <p:blipFill>
          <a:blip r:embed="rId2"/>
          <a:stretch>
            <a:fillRect/>
          </a:stretch>
        </p:blipFill>
        <p:spPr>
          <a:xfrm>
            <a:off x="314325" y="3346683"/>
            <a:ext cx="8515350" cy="3009667"/>
          </a:xfrm>
          <a:prstGeom prst="rect">
            <a:avLst/>
          </a:prstGeom>
        </p:spPr>
      </p:pic>
    </p:spTree>
    <p:extLst>
      <p:ext uri="{BB962C8B-B14F-4D97-AF65-F5344CB8AC3E}">
        <p14:creationId xmlns:p14="http://schemas.microsoft.com/office/powerpoint/2010/main" val="14959296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665FDD-221B-4A76-A6B9-3B12A559ECD4}"/>
              </a:ext>
            </a:extLst>
          </p:cNvPr>
          <p:cNvSpPr>
            <a:spLocks noGrp="1"/>
          </p:cNvSpPr>
          <p:nvPr>
            <p:ph type="title"/>
          </p:nvPr>
        </p:nvSpPr>
        <p:spPr/>
        <p:txBody>
          <a:bodyPr/>
          <a:lstStyle/>
          <a:p>
            <a:r>
              <a:rPr lang="en-US" altLang="zh-CN" dirty="0"/>
              <a:t>Power Purchase Agreements</a:t>
            </a:r>
            <a:endParaRPr lang="zh-CN" altLang="en-US" dirty="0"/>
          </a:p>
        </p:txBody>
      </p:sp>
      <p:sp>
        <p:nvSpPr>
          <p:cNvPr id="3" name="内容占位符 2">
            <a:extLst>
              <a:ext uri="{FF2B5EF4-FFF2-40B4-BE49-F238E27FC236}">
                <a16:creationId xmlns:a16="http://schemas.microsoft.com/office/drawing/2014/main" id="{4487EB0B-D68F-435D-BC33-5FA9FCAD490A}"/>
              </a:ext>
            </a:extLst>
          </p:cNvPr>
          <p:cNvSpPr>
            <a:spLocks noGrp="1"/>
          </p:cNvSpPr>
          <p:nvPr>
            <p:ph idx="1"/>
          </p:nvPr>
        </p:nvSpPr>
        <p:spPr/>
        <p:txBody>
          <a:bodyPr/>
          <a:lstStyle/>
          <a:p>
            <a:r>
              <a:rPr lang="en-US" altLang="zh-CN" sz="2000" dirty="0"/>
              <a:t>Many photovoltaic systems are now being installed using third-party financing in which an outside entity contracts to finance, install, and maintain systems on the premises of their customers. In exchange, the customer signs a repayment agreement that specifies the price of electricity generated by the system over the term of the contract.</a:t>
            </a:r>
          </a:p>
          <a:p>
            <a:r>
              <a:rPr lang="en-US" altLang="zh-CN" sz="2000" dirty="0"/>
              <a:t>It is not uncommon for these power purchase agreements (PPAs) to start with a slightly higher unit price for solar power than what the utility offers, but the assumption is that over time it will result in net savings for the host</a:t>
            </a:r>
            <a:endParaRPr lang="zh-CN" altLang="en-US" sz="2000" dirty="0"/>
          </a:p>
        </p:txBody>
      </p:sp>
      <p:sp>
        <p:nvSpPr>
          <p:cNvPr id="4" name="灯片编号占位符 3">
            <a:extLst>
              <a:ext uri="{FF2B5EF4-FFF2-40B4-BE49-F238E27FC236}">
                <a16:creationId xmlns:a16="http://schemas.microsoft.com/office/drawing/2014/main" id="{AA5D7E90-E7B2-46D1-BB54-F506507206B5}"/>
              </a:ext>
            </a:extLst>
          </p:cNvPr>
          <p:cNvSpPr>
            <a:spLocks noGrp="1"/>
          </p:cNvSpPr>
          <p:nvPr>
            <p:ph type="sldNum" sz="quarter" idx="12"/>
          </p:nvPr>
        </p:nvSpPr>
        <p:spPr/>
        <p:txBody>
          <a:bodyPr/>
          <a:lstStyle/>
          <a:p>
            <a:pPr>
              <a:defRPr/>
            </a:pPr>
            <a:fld id="{A5A7C52C-B8D8-46AC-9434-6888604DA894}" type="slidenum">
              <a:rPr lang="en-US" altLang="zh-CN" smtClean="0"/>
              <a:pPr>
                <a:defRPr/>
              </a:pPr>
              <a:t>41</a:t>
            </a:fld>
            <a:endParaRPr lang="en-US" altLang="zh-CN"/>
          </a:p>
        </p:txBody>
      </p:sp>
      <p:pic>
        <p:nvPicPr>
          <p:cNvPr id="5" name="图片 4">
            <a:extLst>
              <a:ext uri="{FF2B5EF4-FFF2-40B4-BE49-F238E27FC236}">
                <a16:creationId xmlns:a16="http://schemas.microsoft.com/office/drawing/2014/main" id="{D8F71C85-F4B8-4FEF-B092-49013090CF60}"/>
              </a:ext>
            </a:extLst>
          </p:cNvPr>
          <p:cNvPicPr>
            <a:picLocks noChangeAspect="1"/>
          </p:cNvPicPr>
          <p:nvPr/>
        </p:nvPicPr>
        <p:blipFill>
          <a:blip r:embed="rId2"/>
          <a:stretch>
            <a:fillRect/>
          </a:stretch>
        </p:blipFill>
        <p:spPr>
          <a:xfrm>
            <a:off x="2050256" y="3936828"/>
            <a:ext cx="5043488" cy="2778709"/>
          </a:xfrm>
          <a:prstGeom prst="rect">
            <a:avLst/>
          </a:prstGeom>
        </p:spPr>
      </p:pic>
    </p:spTree>
    <p:extLst>
      <p:ext uri="{BB962C8B-B14F-4D97-AF65-F5344CB8AC3E}">
        <p14:creationId xmlns:p14="http://schemas.microsoft.com/office/powerpoint/2010/main" val="22755910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algn="ctr" eaLnBrk="1" hangingPunct="1"/>
            <a:r>
              <a:rPr lang="en-US" altLang="en-US" dirty="0">
                <a:ea typeface="ＭＳ Ｐゴシック" pitchFamily="34" charset="-128"/>
              </a:rPr>
              <a:t>Stand-Alone PV Systems</a:t>
            </a:r>
          </a:p>
        </p:txBody>
      </p:sp>
      <p:sp>
        <p:nvSpPr>
          <p:cNvPr id="40963" name="Content Placeholder 2"/>
          <p:cNvSpPr>
            <a:spLocks noGrp="1"/>
          </p:cNvSpPr>
          <p:nvPr>
            <p:ph idx="1"/>
          </p:nvPr>
        </p:nvSpPr>
        <p:spPr/>
        <p:txBody>
          <a:bodyPr/>
          <a:lstStyle/>
          <a:p>
            <a:pPr eaLnBrk="1" hangingPunct="1"/>
            <a:r>
              <a:rPr lang="en-US" altLang="en-US" sz="2000" dirty="0">
                <a:ea typeface="ＭＳ Ｐゴシック" pitchFamily="34" charset="-128"/>
              </a:rPr>
              <a:t>When the grid isn’t nearby, the extra cost and complexity of a stand-alone power system can be worth the benefits</a:t>
            </a:r>
          </a:p>
          <a:p>
            <a:pPr eaLnBrk="1" hangingPunct="1"/>
            <a:r>
              <a:rPr lang="en-US" altLang="en-US" sz="2000" dirty="0">
                <a:ea typeface="ＭＳ Ｐゴシック" pitchFamily="34" charset="-128"/>
              </a:rPr>
              <a:t>System may include batteries and a backup generator </a:t>
            </a:r>
          </a:p>
          <a:p>
            <a:pPr eaLnBrk="1" hangingPunct="1"/>
            <a:endParaRPr lang="en-US" altLang="en-US" sz="2000" dirty="0">
              <a:ea typeface="ＭＳ Ｐゴシック" pitchFamily="34" charset="-128"/>
            </a:endParaRPr>
          </a:p>
        </p:txBody>
      </p:sp>
      <p:sp>
        <p:nvSpPr>
          <p:cNvPr id="40965" name="Rectangle 2"/>
          <p:cNvSpPr>
            <a:spLocks noChangeArrowheads="1"/>
          </p:cNvSpPr>
          <p:nvPr/>
        </p:nvSpPr>
        <p:spPr bwMode="auto">
          <a:xfrm>
            <a:off x="533400" y="5638800"/>
            <a:ext cx="7772400" cy="708025"/>
          </a:xfrm>
          <a:prstGeom prst="rect">
            <a:avLst/>
          </a:prstGeom>
          <a:noFill/>
          <a:ln w="9525">
            <a:noFill/>
            <a:miter lim="800000"/>
            <a:headEnd/>
            <a:tailEnd/>
          </a:ln>
        </p:spPr>
        <p:txBody>
          <a:bodyPr>
            <a:spAutoFit/>
          </a:bodyPr>
          <a:lstStyle/>
          <a:p>
            <a:pPr algn="just"/>
            <a:r>
              <a:rPr lang="en-US" altLang="en-US" sz="2000" dirty="0">
                <a:latin typeface="Times-Roman" charset="0"/>
              </a:rPr>
              <a:t>A “one-line” diagram of the important components in a stand-alone PV system</a:t>
            </a:r>
            <a:endParaRPr lang="en-US" altLang="en-US" sz="2000" dirty="0"/>
          </a:p>
        </p:txBody>
      </p:sp>
      <p:pic>
        <p:nvPicPr>
          <p:cNvPr id="144385" name="Picture 1"/>
          <p:cNvPicPr>
            <a:picLocks noChangeAspect="1" noChangeArrowheads="1"/>
          </p:cNvPicPr>
          <p:nvPr/>
        </p:nvPicPr>
        <p:blipFill>
          <a:blip r:embed="rId3"/>
          <a:srcRect/>
          <a:stretch>
            <a:fillRect/>
          </a:stretch>
        </p:blipFill>
        <p:spPr bwMode="auto">
          <a:xfrm>
            <a:off x="1177083" y="2420555"/>
            <a:ext cx="6789834" cy="3118294"/>
          </a:xfrm>
          <a:prstGeom prst="rect">
            <a:avLst/>
          </a:prstGeom>
          <a:noFill/>
          <a:ln w="9525">
            <a:noFill/>
            <a:miter lim="800000"/>
            <a:headEnd/>
            <a:tailEnd/>
          </a:ln>
          <a:effectLst/>
        </p:spPr>
      </p:pic>
    </p:spTree>
    <p:extLst>
      <p:ext uri="{BB962C8B-B14F-4D97-AF65-F5344CB8AC3E}">
        <p14:creationId xmlns:p14="http://schemas.microsoft.com/office/powerpoint/2010/main" val="371047615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algn="ctr" eaLnBrk="1" hangingPunct="1"/>
            <a:r>
              <a:rPr lang="en-US" altLang="en-US">
                <a:ea typeface="ＭＳ Ｐゴシック" pitchFamily="34" charset="-128"/>
              </a:rPr>
              <a:t>Stand-Alone PV - Considerations</a:t>
            </a:r>
          </a:p>
        </p:txBody>
      </p:sp>
      <p:sp>
        <p:nvSpPr>
          <p:cNvPr id="41987" name="Content Placeholder 2"/>
          <p:cNvSpPr>
            <a:spLocks noGrp="1"/>
          </p:cNvSpPr>
          <p:nvPr>
            <p:ph idx="1"/>
          </p:nvPr>
        </p:nvSpPr>
        <p:spPr/>
        <p:txBody>
          <a:bodyPr/>
          <a:lstStyle/>
          <a:p>
            <a:pPr eaLnBrk="1" hangingPunct="1"/>
            <a:r>
              <a:rPr lang="en-US" altLang="en-US" dirty="0">
                <a:ea typeface="ＭＳ Ｐゴシック" pitchFamily="34" charset="-128"/>
              </a:rPr>
              <a:t>PV System design begins with an estimate of the loads that need to be served by the PV system </a:t>
            </a:r>
          </a:p>
          <a:p>
            <a:pPr eaLnBrk="1" hangingPunct="1"/>
            <a:r>
              <a:rPr lang="en-US" altLang="en-US" dirty="0">
                <a:ea typeface="ＭＳ Ｐゴシック" pitchFamily="34" charset="-128"/>
              </a:rPr>
              <a:t>Tradeoffs between more expensive, efficient appliances and size of PVs and battery system needed</a:t>
            </a:r>
          </a:p>
          <a:p>
            <a:pPr eaLnBrk="1" hangingPunct="1"/>
            <a:r>
              <a:rPr lang="en-US" altLang="en-US" dirty="0">
                <a:ea typeface="ＭＳ Ｐゴシック" pitchFamily="34" charset="-128"/>
              </a:rPr>
              <a:t>Should you use more DC loads to avoid inverter inefficiencies or use more AC loads for convenience?</a:t>
            </a:r>
          </a:p>
          <a:p>
            <a:pPr eaLnBrk="1" hangingPunct="1"/>
            <a:r>
              <a:rPr lang="en-US" altLang="en-US" dirty="0">
                <a:ea typeface="ＭＳ Ｐゴシック" pitchFamily="34" charset="-128"/>
              </a:rPr>
              <a:t>What fraction of the full load should the backup generator supply?</a:t>
            </a:r>
          </a:p>
          <a:p>
            <a:pPr eaLnBrk="1" hangingPunct="1"/>
            <a:r>
              <a:rPr lang="en-US" altLang="en-US" dirty="0">
                <a:ea typeface="ＭＳ Ｐゴシック" pitchFamily="34" charset="-128"/>
              </a:rPr>
              <a:t>Power consumed while devices are off</a:t>
            </a:r>
          </a:p>
          <a:p>
            <a:pPr eaLnBrk="1" hangingPunct="1"/>
            <a:r>
              <a:rPr lang="en-US" altLang="en-US" dirty="0">
                <a:ea typeface="ＭＳ Ｐゴシック" pitchFamily="34" charset="-128"/>
              </a:rPr>
              <a:t>Inrush current used to start major appliances</a:t>
            </a:r>
          </a:p>
          <a:p>
            <a:pPr eaLnBrk="1" hangingPunct="1"/>
            <a:endParaRPr lang="en-US" altLang="en-US" dirty="0">
              <a:ea typeface="ＭＳ Ｐゴシック" pitchFamily="34" charset="-128"/>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Self-regulating Modules</a:t>
            </a:r>
          </a:p>
        </p:txBody>
      </p:sp>
      <p:sp>
        <p:nvSpPr>
          <p:cNvPr id="3" name="Content Placeholder 2"/>
          <p:cNvSpPr>
            <a:spLocks noGrp="1"/>
          </p:cNvSpPr>
          <p:nvPr>
            <p:ph idx="1"/>
          </p:nvPr>
        </p:nvSpPr>
        <p:spPr/>
        <p:txBody>
          <a:bodyPr/>
          <a:lstStyle/>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r>
              <a:rPr lang="en-US" dirty="0"/>
              <a:t>Real batteries can be modeled with an equivalent circuit consisting of an ideal battery of voltage V</a:t>
            </a:r>
            <a:r>
              <a:rPr lang="en-US" baseline="-25000" dirty="0"/>
              <a:t>B</a:t>
            </a:r>
            <a:r>
              <a:rPr lang="en-US" dirty="0"/>
              <a:t> in series with an internal resistance </a:t>
            </a:r>
            <a:r>
              <a:rPr lang="en-US" dirty="0" err="1"/>
              <a:t>R</a:t>
            </a:r>
            <a:r>
              <a:rPr lang="en-US" baseline="-25000" dirty="0" err="1"/>
              <a:t>i</a:t>
            </a:r>
            <a:r>
              <a:rPr lang="en-US" dirty="0"/>
              <a:t>. During charging, V = V</a:t>
            </a:r>
            <a:r>
              <a:rPr lang="en-US" baseline="-25000" dirty="0"/>
              <a:t>B</a:t>
            </a:r>
            <a:r>
              <a:rPr lang="en-US" dirty="0"/>
              <a:t> + </a:t>
            </a:r>
            <a:r>
              <a:rPr lang="en-US" dirty="0" err="1"/>
              <a:t>I.R</a:t>
            </a:r>
            <a:r>
              <a:rPr lang="en-US" baseline="-25000" dirty="0" err="1"/>
              <a:t>i</a:t>
            </a:r>
            <a:endParaRPr lang="en-US" baseline="-25000" dirty="0"/>
          </a:p>
        </p:txBody>
      </p:sp>
      <p:pic>
        <p:nvPicPr>
          <p:cNvPr id="160770" name="Picture 2"/>
          <p:cNvPicPr>
            <a:picLocks noChangeAspect="1" noChangeArrowheads="1"/>
          </p:cNvPicPr>
          <p:nvPr/>
        </p:nvPicPr>
        <p:blipFill>
          <a:blip r:embed="rId2"/>
          <a:srcRect/>
          <a:stretch>
            <a:fillRect/>
          </a:stretch>
        </p:blipFill>
        <p:spPr bwMode="auto">
          <a:xfrm>
            <a:off x="914399" y="1981200"/>
            <a:ext cx="7276525" cy="2362200"/>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battery I-V curves</a:t>
            </a:r>
          </a:p>
        </p:txBody>
      </p:sp>
      <p:sp>
        <p:nvSpPr>
          <p:cNvPr id="3" name="Content Placeholder 2"/>
          <p:cNvSpPr>
            <a:spLocks noGrp="1"/>
          </p:cNvSpPr>
          <p:nvPr>
            <p:ph idx="1"/>
          </p:nvPr>
        </p:nvSpPr>
        <p:spPr/>
        <p:txBody>
          <a:bodyPr/>
          <a:lstStyle/>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r>
              <a:rPr lang="en-US" dirty="0"/>
              <a:t>Real battery (a) Charging (b</a:t>
            </a:r>
            <a:r>
              <a:rPr lang="en-US"/>
              <a:t>) Discharging  (?)</a:t>
            </a:r>
            <a:endParaRPr lang="en-US" dirty="0"/>
          </a:p>
        </p:txBody>
      </p:sp>
      <p:pic>
        <p:nvPicPr>
          <p:cNvPr id="161794" name="Picture 2"/>
          <p:cNvPicPr>
            <a:picLocks noChangeAspect="1" noChangeArrowheads="1"/>
          </p:cNvPicPr>
          <p:nvPr/>
        </p:nvPicPr>
        <p:blipFill>
          <a:blip r:embed="rId2"/>
          <a:srcRect/>
          <a:stretch>
            <a:fillRect/>
          </a:stretch>
        </p:blipFill>
        <p:spPr bwMode="auto">
          <a:xfrm>
            <a:off x="762000" y="1447800"/>
            <a:ext cx="7467600" cy="4225516"/>
          </a:xfrm>
          <a:prstGeom prst="rect">
            <a:avLst/>
          </a:prstGeom>
          <a:noFill/>
          <a:ln w="9525">
            <a:noFill/>
            <a:miter lim="800000"/>
            <a:headEnd/>
            <a:tailEnd/>
          </a:ln>
          <a:effectLst/>
        </p:spPr>
      </p:pic>
      <p:sp>
        <p:nvSpPr>
          <p:cNvPr id="5" name="TextBox 4"/>
          <p:cNvSpPr txBox="1"/>
          <p:nvPr/>
        </p:nvSpPr>
        <p:spPr>
          <a:xfrm>
            <a:off x="1332997" y="3760613"/>
            <a:ext cx="1220206" cy="400110"/>
          </a:xfrm>
          <a:prstGeom prst="rect">
            <a:avLst/>
          </a:prstGeom>
          <a:noFill/>
        </p:spPr>
        <p:txBody>
          <a:bodyPr wrap="none" rtlCol="0">
            <a:spAutoFit/>
          </a:bodyPr>
          <a:lstStyle/>
          <a:p>
            <a:r>
              <a:rPr lang="en-US" sz="2000" dirty="0">
                <a:solidFill>
                  <a:srgbClr val="FF0000"/>
                </a:solidFill>
              </a:rPr>
              <a:t>Low SOC</a:t>
            </a:r>
          </a:p>
        </p:txBody>
      </p:sp>
      <p:sp>
        <p:nvSpPr>
          <p:cNvPr id="7" name="TextBox 6"/>
          <p:cNvSpPr txBox="1"/>
          <p:nvPr/>
        </p:nvSpPr>
        <p:spPr>
          <a:xfrm>
            <a:off x="2895600" y="4724400"/>
            <a:ext cx="1261884" cy="400110"/>
          </a:xfrm>
          <a:prstGeom prst="rect">
            <a:avLst/>
          </a:prstGeom>
          <a:noFill/>
        </p:spPr>
        <p:txBody>
          <a:bodyPr wrap="none" rtlCol="0">
            <a:spAutoFit/>
          </a:bodyPr>
          <a:lstStyle/>
          <a:p>
            <a:r>
              <a:rPr lang="en-US" sz="2000" dirty="0">
                <a:solidFill>
                  <a:srgbClr val="FF0000"/>
                </a:solidFill>
              </a:rPr>
              <a:t>High SOC</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algn="ctr" eaLnBrk="1" hangingPunct="1"/>
            <a:r>
              <a:rPr lang="en-US" altLang="en-US" dirty="0">
                <a:ea typeface="ＭＳ Ｐゴシック" pitchFamily="34" charset="-128"/>
              </a:rPr>
              <a:t>Power Requirements of Typical Loads</a:t>
            </a:r>
          </a:p>
        </p:txBody>
      </p:sp>
      <p:pic>
        <p:nvPicPr>
          <p:cNvPr id="43019" name="Picture 11"/>
          <p:cNvPicPr>
            <a:picLocks noGrp="1" noChangeAspect="1" noChangeArrowheads="1"/>
          </p:cNvPicPr>
          <p:nvPr>
            <p:ph idx="1"/>
          </p:nvPr>
        </p:nvPicPr>
        <p:blipFill>
          <a:blip r:embed="rId3"/>
          <a:stretch>
            <a:fillRect/>
          </a:stretch>
        </p:blipFill>
        <p:spPr bwMode="auto">
          <a:xfrm>
            <a:off x="552450" y="1992868"/>
            <a:ext cx="7886700" cy="2520010"/>
          </a:xfrm>
          <a:prstGeom prst="rect">
            <a:avLst/>
          </a:prstGeom>
          <a:noFill/>
          <a:ln w="9525">
            <a:noFill/>
            <a:miter lim="800000"/>
            <a:headEnd/>
            <a:tailEnd/>
          </a:ln>
          <a:effectLst/>
        </p:spPr>
      </p:pic>
      <p:sp>
        <p:nvSpPr>
          <p:cNvPr id="43013" name="TextBox 9"/>
          <p:cNvSpPr txBox="1">
            <a:spLocks noChangeArrowheads="1"/>
          </p:cNvSpPr>
          <p:nvPr/>
        </p:nvSpPr>
        <p:spPr bwMode="auto">
          <a:xfrm>
            <a:off x="609600" y="4572000"/>
            <a:ext cx="7772400" cy="369332"/>
          </a:xfrm>
          <a:prstGeom prst="rect">
            <a:avLst/>
          </a:prstGeom>
          <a:noFill/>
          <a:ln w="9525">
            <a:noFill/>
            <a:miter lim="800000"/>
            <a:headEnd/>
            <a:tailEnd/>
          </a:ln>
        </p:spPr>
        <p:txBody>
          <a:bodyPr>
            <a:spAutoFit/>
          </a:bodyPr>
          <a:lstStyle/>
          <a:p>
            <a:pPr eaLnBrk="1" hangingPunct="1">
              <a:spcBef>
                <a:spcPct val="20000"/>
              </a:spcBef>
              <a:buClr>
                <a:schemeClr val="tx1"/>
              </a:buClr>
              <a:buFont typeface="Wingdings" pitchFamily="2" charset="2"/>
              <a:buNone/>
            </a:pPr>
            <a:r>
              <a:rPr lang="en-US" altLang="en-US" sz="1800" dirty="0"/>
              <a:t>Table 6.11 SHOWS COMPLETE Power Requirements of typical household loads</a:t>
            </a:r>
          </a:p>
        </p:txBody>
      </p:sp>
      <p:sp>
        <p:nvSpPr>
          <p:cNvPr id="43014" name="TextBox 9"/>
          <p:cNvSpPr txBox="1">
            <a:spLocks noChangeArrowheads="1"/>
          </p:cNvSpPr>
          <p:nvPr/>
        </p:nvSpPr>
        <p:spPr bwMode="auto">
          <a:xfrm>
            <a:off x="309880" y="5791200"/>
            <a:ext cx="8839200" cy="830997"/>
          </a:xfrm>
          <a:prstGeom prst="rect">
            <a:avLst/>
          </a:prstGeom>
          <a:noFill/>
          <a:ln w="9525">
            <a:noFill/>
            <a:miter lim="800000"/>
            <a:headEnd/>
            <a:tailEnd/>
          </a:ln>
        </p:spPr>
        <p:txBody>
          <a:bodyPr>
            <a:spAutoFit/>
          </a:bodyPr>
          <a:lstStyle/>
          <a:p>
            <a:pPr eaLnBrk="1" hangingPunct="1">
              <a:spcBef>
                <a:spcPct val="20000"/>
              </a:spcBef>
              <a:buClr>
                <a:schemeClr val="tx1"/>
              </a:buClr>
              <a:buFont typeface="Wingdings" pitchFamily="2" charset="2"/>
              <a:buNone/>
            </a:pPr>
            <a:r>
              <a:rPr lang="en-US" altLang="en-US" sz="2400" dirty="0"/>
              <a:t>Note that these tables are useful for getting an idea of the average values, but the best data comes from actual measurements!</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algn="ctr" eaLnBrk="1" hangingPunct="1"/>
            <a:r>
              <a:rPr lang="en-US" altLang="en-US" dirty="0">
                <a:ea typeface="ＭＳ Ｐゴシック" pitchFamily="34" charset="-128"/>
              </a:rPr>
              <a:t>Consumer Electronics as Loads</a:t>
            </a:r>
          </a:p>
        </p:txBody>
      </p:sp>
      <p:sp>
        <p:nvSpPr>
          <p:cNvPr id="44035" name="Content Placeholder 2"/>
          <p:cNvSpPr>
            <a:spLocks noGrp="1"/>
          </p:cNvSpPr>
          <p:nvPr>
            <p:ph idx="1"/>
          </p:nvPr>
        </p:nvSpPr>
        <p:spPr/>
        <p:txBody>
          <a:bodyPr/>
          <a:lstStyle/>
          <a:p>
            <a:pPr eaLnBrk="1" hangingPunct="1"/>
            <a:r>
              <a:rPr lang="en-US" altLang="en-US" dirty="0">
                <a:ea typeface="ＭＳ Ｐゴシック" pitchFamily="34" charset="-128"/>
              </a:rPr>
              <a:t>Consider the power when the device is actively used </a:t>
            </a:r>
          </a:p>
          <a:p>
            <a:pPr eaLnBrk="1" hangingPunct="1"/>
            <a:r>
              <a:rPr lang="en-US" altLang="en-US" dirty="0">
                <a:ea typeface="ＭＳ Ｐゴシック" pitchFamily="34" charset="-128"/>
              </a:rPr>
              <a:t>Also consider the power consumed when device is in standby</a:t>
            </a:r>
          </a:p>
        </p:txBody>
      </p:sp>
      <p:sp>
        <p:nvSpPr>
          <p:cNvPr id="6" name="TextBox 9"/>
          <p:cNvSpPr txBox="1">
            <a:spLocks noChangeArrowheads="1"/>
          </p:cNvSpPr>
          <p:nvPr/>
        </p:nvSpPr>
        <p:spPr bwMode="auto">
          <a:xfrm>
            <a:off x="228600" y="6488113"/>
            <a:ext cx="7772400" cy="369887"/>
          </a:xfrm>
          <a:prstGeom prst="rect">
            <a:avLst/>
          </a:prstGeom>
          <a:noFill/>
          <a:ln w="9525">
            <a:noFill/>
            <a:miter lim="800000"/>
            <a:headEnd/>
            <a:tailEnd/>
          </a:ln>
        </p:spPr>
        <p:txBody>
          <a:bodyPr>
            <a:spAutoFit/>
          </a:bodyPr>
          <a:lstStyle/>
          <a:p>
            <a:pPr eaLnBrk="1" hangingPunct="1">
              <a:spcBef>
                <a:spcPct val="20000"/>
              </a:spcBef>
              <a:buClr>
                <a:schemeClr val="tx1"/>
              </a:buClr>
              <a:buFont typeface="Wingdings" pitchFamily="2" charset="2"/>
              <a:buNone/>
            </a:pPr>
            <a:r>
              <a:rPr lang="en-US" altLang="en-US" sz="1800" dirty="0"/>
              <a:t>Table 6.11 – Power Requirements of typical household loads</a:t>
            </a:r>
          </a:p>
        </p:txBody>
      </p:sp>
      <p:pic>
        <p:nvPicPr>
          <p:cNvPr id="44040" name="Picture 8"/>
          <p:cNvPicPr>
            <a:picLocks noChangeAspect="1" noChangeArrowheads="1"/>
          </p:cNvPicPr>
          <p:nvPr/>
        </p:nvPicPr>
        <p:blipFill>
          <a:blip r:embed="rId3"/>
          <a:srcRect/>
          <a:stretch>
            <a:fillRect/>
          </a:stretch>
        </p:blipFill>
        <p:spPr bwMode="auto">
          <a:xfrm>
            <a:off x="1353266" y="2163941"/>
            <a:ext cx="6437467" cy="4168597"/>
          </a:xfrm>
          <a:prstGeom prst="rect">
            <a:avLst/>
          </a:prstGeom>
          <a:noFill/>
          <a:ln w="9525">
            <a:noFill/>
            <a:miter lim="800000"/>
            <a:headEnd/>
            <a:tailEnd/>
          </a:ln>
          <a:effectLst/>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algn="ctr" eaLnBrk="1" hangingPunct="1"/>
            <a:r>
              <a:rPr lang="en-US" altLang="en-US">
                <a:ea typeface="ＭＳ Ｐゴシック" pitchFamily="34" charset="-128"/>
              </a:rPr>
              <a:t>Batteries and PV Systems</a:t>
            </a:r>
          </a:p>
        </p:txBody>
      </p:sp>
      <p:sp>
        <p:nvSpPr>
          <p:cNvPr id="45059" name="Content Placeholder 2"/>
          <p:cNvSpPr>
            <a:spLocks noGrp="1"/>
          </p:cNvSpPr>
          <p:nvPr>
            <p:ph idx="1"/>
          </p:nvPr>
        </p:nvSpPr>
        <p:spPr/>
        <p:txBody>
          <a:bodyPr/>
          <a:lstStyle/>
          <a:p>
            <a:pPr eaLnBrk="1" hangingPunct="1"/>
            <a:r>
              <a:rPr lang="en-US" altLang="en-US" dirty="0">
                <a:ea typeface="ＭＳ Ｐゴシック" pitchFamily="34" charset="-128"/>
              </a:rPr>
              <a:t>Batteries in PV systems provide storage, help meet surge current requirements, and provide a constant output voltage</a:t>
            </a:r>
          </a:p>
          <a:p>
            <a:pPr eaLnBrk="1" hangingPunct="1"/>
            <a:endParaRPr lang="en-US" altLang="en-US" dirty="0">
              <a:ea typeface="ＭＳ Ｐゴシック" pitchFamily="34" charset="-128"/>
            </a:endParaRPr>
          </a:p>
        </p:txBody>
      </p:sp>
      <p:pic>
        <p:nvPicPr>
          <p:cNvPr id="45060" name="Picture 2"/>
          <p:cNvPicPr>
            <a:picLocks noChangeAspect="1" noChangeArrowheads="1"/>
          </p:cNvPicPr>
          <p:nvPr/>
        </p:nvPicPr>
        <p:blipFill>
          <a:blip r:embed="rId3"/>
          <a:srcRect/>
          <a:stretch>
            <a:fillRect/>
          </a:stretch>
        </p:blipFill>
        <p:spPr bwMode="auto">
          <a:xfrm>
            <a:off x="6705600" y="2317750"/>
            <a:ext cx="1905000" cy="1949450"/>
          </a:xfrm>
          <a:prstGeom prst="rect">
            <a:avLst/>
          </a:prstGeom>
          <a:noFill/>
          <a:ln w="9525">
            <a:noFill/>
            <a:miter lim="800000"/>
            <a:headEnd/>
            <a:tailEnd/>
          </a:ln>
        </p:spPr>
      </p:pic>
      <p:sp>
        <p:nvSpPr>
          <p:cNvPr id="45061" name="Content Placeholder 2"/>
          <p:cNvSpPr txBox="1">
            <a:spLocks/>
          </p:cNvSpPr>
          <p:nvPr/>
        </p:nvSpPr>
        <p:spPr bwMode="auto">
          <a:xfrm>
            <a:off x="228600" y="2743200"/>
            <a:ext cx="6553200" cy="2133600"/>
          </a:xfrm>
          <a:prstGeom prst="rect">
            <a:avLst/>
          </a:prstGeom>
          <a:noFill/>
          <a:ln w="9525">
            <a:noFill/>
            <a:miter lim="800000"/>
            <a:headEnd/>
            <a:tailEnd/>
          </a:ln>
        </p:spPr>
        <p:txBody>
          <a:bodyPr/>
          <a:lstStyle/>
          <a:p>
            <a:pPr marL="342900" indent="-342900">
              <a:spcBef>
                <a:spcPct val="20000"/>
              </a:spcBef>
              <a:buClr>
                <a:srgbClr val="000000"/>
              </a:buClr>
              <a:buSzPct val="125000"/>
              <a:buFontTx/>
              <a:buChar char="•"/>
            </a:pPr>
            <a:r>
              <a:rPr lang="en-US" altLang="en-US" dirty="0">
                <a:solidFill>
                  <a:srgbClr val="000000"/>
                </a:solidFill>
              </a:rPr>
              <a:t>Lead-acid batteries are still the most commonly-used batteries for PV systems</a:t>
            </a:r>
          </a:p>
          <a:p>
            <a:pPr marL="342900" indent="-342900">
              <a:spcBef>
                <a:spcPct val="20000"/>
              </a:spcBef>
              <a:buClr>
                <a:srgbClr val="000000"/>
              </a:buClr>
              <a:buSzPct val="125000"/>
              <a:buFontTx/>
              <a:buChar char="•"/>
            </a:pPr>
            <a:r>
              <a:rPr lang="en-US" altLang="en-US" dirty="0">
                <a:solidFill>
                  <a:srgbClr val="000000"/>
                </a:solidFill>
              </a:rPr>
              <a:t>The lead-acid battery is an electrical storage device that uses a reversible chemical reaction to store energy.</a:t>
            </a:r>
          </a:p>
          <a:p>
            <a:pPr marL="342900" indent="-342900">
              <a:spcBef>
                <a:spcPct val="20000"/>
              </a:spcBef>
              <a:buClr>
                <a:srgbClr val="000000"/>
              </a:buClr>
              <a:buSzPct val="125000"/>
              <a:buFontTx/>
              <a:buChar char="•"/>
            </a:pPr>
            <a:r>
              <a:rPr lang="en-US" altLang="en-US" dirty="0">
                <a:solidFill>
                  <a:srgbClr val="000000"/>
                </a:solidFill>
              </a:rPr>
              <a:t>Lead-acid batteries  date back to the 1860s</a:t>
            </a:r>
          </a:p>
          <a:p>
            <a:pPr marL="342900" indent="-342900">
              <a:spcBef>
                <a:spcPct val="20000"/>
              </a:spcBef>
              <a:buClr>
                <a:srgbClr val="000000"/>
              </a:buClr>
              <a:buSzPct val="125000"/>
              <a:buFontTx/>
              <a:buChar char="•"/>
            </a:pPr>
            <a:endParaRPr lang="en-US" altLang="en-US" dirty="0">
              <a:solidFill>
                <a:srgbClr val="000000"/>
              </a:solidFill>
            </a:endParaRPr>
          </a:p>
        </p:txBody>
      </p:sp>
      <p:sp>
        <p:nvSpPr>
          <p:cNvPr id="45062" name="TextBox 9"/>
          <p:cNvSpPr txBox="1">
            <a:spLocks noChangeArrowheads="1"/>
          </p:cNvSpPr>
          <p:nvPr/>
        </p:nvSpPr>
        <p:spPr bwMode="auto">
          <a:xfrm>
            <a:off x="2971800" y="6477000"/>
            <a:ext cx="6324600" cy="381000"/>
          </a:xfrm>
          <a:prstGeom prst="rect">
            <a:avLst/>
          </a:prstGeom>
          <a:noFill/>
          <a:ln w="9525">
            <a:noFill/>
            <a:miter lim="800000"/>
            <a:headEnd/>
            <a:tailEnd/>
          </a:ln>
        </p:spPr>
        <p:txBody>
          <a:bodyPr>
            <a:spAutoFit/>
          </a:bodyPr>
          <a:lstStyle/>
          <a:p>
            <a:pPr eaLnBrk="1" hangingPunct="1">
              <a:spcBef>
                <a:spcPct val="20000"/>
              </a:spcBef>
              <a:buClr>
                <a:srgbClr val="000000"/>
              </a:buClr>
              <a:buFont typeface="Wingdings" pitchFamily="2" charset="2"/>
              <a:buNone/>
            </a:pPr>
            <a:r>
              <a:rPr lang="en-US" altLang="en-US" sz="1800" dirty="0">
                <a:solidFill>
                  <a:srgbClr val="000000"/>
                </a:solidFill>
              </a:rPr>
              <a:t>http://img.alibaba.com/photo/11244127/Lead_Acid_Batteries.jpg</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Comparison of battery chemical technologies  based on energy density</a:t>
            </a:r>
          </a:p>
        </p:txBody>
      </p:sp>
      <p:sp>
        <p:nvSpPr>
          <p:cNvPr id="3" name="Content Placeholder 2"/>
          <p:cNvSpPr>
            <a:spLocks noGrp="1"/>
          </p:cNvSpPr>
          <p:nvPr>
            <p:ph idx="1"/>
          </p:nvPr>
        </p:nvSpPr>
        <p:spPr/>
        <p:txBody>
          <a:bodyPr/>
          <a:lstStyle/>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r>
              <a:rPr lang="en-US" dirty="0"/>
              <a:t>Lead acid batteries are the cheapest although they are the heaviest and have the least energy density</a:t>
            </a:r>
          </a:p>
        </p:txBody>
      </p:sp>
      <p:pic>
        <p:nvPicPr>
          <p:cNvPr id="162818" name="Picture 2"/>
          <p:cNvPicPr>
            <a:picLocks noChangeAspect="1" noChangeArrowheads="1"/>
          </p:cNvPicPr>
          <p:nvPr/>
        </p:nvPicPr>
        <p:blipFill>
          <a:blip r:embed="rId2"/>
          <a:srcRect/>
          <a:stretch>
            <a:fillRect/>
          </a:stretch>
        </p:blipFill>
        <p:spPr bwMode="auto">
          <a:xfrm>
            <a:off x="685800" y="1371600"/>
            <a:ext cx="7448550" cy="3819525"/>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C49EE3-79F5-4347-AFD2-39BEBD60F16F}"/>
              </a:ext>
            </a:extLst>
          </p:cNvPr>
          <p:cNvSpPr>
            <a:spLocks noGrp="1"/>
          </p:cNvSpPr>
          <p:nvPr>
            <p:ph type="title"/>
          </p:nvPr>
        </p:nvSpPr>
        <p:spPr/>
        <p:txBody>
          <a:bodyPr/>
          <a:lstStyle/>
          <a:p>
            <a:r>
              <a:rPr lang="en-US" altLang="zh-CN" dirty="0"/>
              <a:t>Microinverters</a:t>
            </a:r>
            <a:endParaRPr lang="zh-CN" altLang="en-US" dirty="0"/>
          </a:p>
        </p:txBody>
      </p:sp>
      <p:sp>
        <p:nvSpPr>
          <p:cNvPr id="3" name="内容占位符 2">
            <a:extLst>
              <a:ext uri="{FF2B5EF4-FFF2-40B4-BE49-F238E27FC236}">
                <a16:creationId xmlns:a16="http://schemas.microsoft.com/office/drawing/2014/main" id="{2315BF3B-0E57-46A4-92E3-967DEB9A9FCA}"/>
              </a:ext>
            </a:extLst>
          </p:cNvPr>
          <p:cNvSpPr>
            <a:spLocks noGrp="1"/>
          </p:cNvSpPr>
          <p:nvPr>
            <p:ph idx="1"/>
          </p:nvPr>
        </p:nvSpPr>
        <p:spPr/>
        <p:txBody>
          <a:bodyPr/>
          <a:lstStyle/>
          <a:p>
            <a:r>
              <a:rPr lang="en-US" altLang="zh-CN" dirty="0"/>
              <a:t>An alternative approach to the single inverter system is based on each PV module having its own microinverter/MPPT.</a:t>
            </a:r>
          </a:p>
          <a:p>
            <a:r>
              <a:rPr lang="en-US" altLang="zh-CN" dirty="0"/>
              <a:t>The advantage:</a:t>
            </a:r>
          </a:p>
          <a:p>
            <a:pPr lvl="1" eaLnBrk="1" hangingPunct="1"/>
            <a:r>
              <a:rPr lang="en-US" altLang="en-US" dirty="0">
                <a:ea typeface="ＭＳ Ｐゴシック" pitchFamily="34" charset="-128"/>
              </a:rPr>
              <a:t>Easily allow expansion</a:t>
            </a:r>
          </a:p>
          <a:p>
            <a:pPr lvl="1" eaLnBrk="1" hangingPunct="1"/>
            <a:r>
              <a:rPr lang="en-US" altLang="en-US" dirty="0">
                <a:ea typeface="ＭＳ Ｐゴシック" pitchFamily="34" charset="-128"/>
              </a:rPr>
              <a:t>Connections to house distribution panel are simple</a:t>
            </a:r>
          </a:p>
          <a:p>
            <a:pPr lvl="1" eaLnBrk="1" hangingPunct="1"/>
            <a:r>
              <a:rPr lang="en-US" altLang="en-US" dirty="0">
                <a:ea typeface="ＭＳ Ｐゴシック" pitchFamily="34" charset="-128"/>
              </a:rPr>
              <a:t>Less need for expensive DC cabling</a:t>
            </a:r>
          </a:p>
          <a:p>
            <a:pPr eaLnBrk="1" hangingPunct="1"/>
            <a:r>
              <a:rPr lang="en-US" altLang="en-US" dirty="0">
                <a:ea typeface="ＭＳ Ｐゴシック" pitchFamily="34" charset="-128"/>
              </a:rPr>
              <a:t>Disadvantages:</a:t>
            </a:r>
          </a:p>
          <a:p>
            <a:pPr lvl="1" eaLnBrk="1" hangingPunct="1"/>
            <a:r>
              <a:rPr lang="en-US" altLang="en-US" dirty="0">
                <a:ea typeface="ＭＳ Ｐゴシック" pitchFamily="34" charset="-128"/>
              </a:rPr>
              <a:t>More expensive than one large inverter</a:t>
            </a:r>
          </a:p>
          <a:p>
            <a:endParaRPr lang="zh-CN" altLang="en-US" dirty="0"/>
          </a:p>
        </p:txBody>
      </p:sp>
      <p:sp>
        <p:nvSpPr>
          <p:cNvPr id="4" name="灯片编号占位符 3">
            <a:extLst>
              <a:ext uri="{FF2B5EF4-FFF2-40B4-BE49-F238E27FC236}">
                <a16:creationId xmlns:a16="http://schemas.microsoft.com/office/drawing/2014/main" id="{43676382-997B-4DF6-B207-6776751E2D41}"/>
              </a:ext>
            </a:extLst>
          </p:cNvPr>
          <p:cNvSpPr>
            <a:spLocks noGrp="1"/>
          </p:cNvSpPr>
          <p:nvPr>
            <p:ph type="sldNum" sz="quarter" idx="12"/>
          </p:nvPr>
        </p:nvSpPr>
        <p:spPr/>
        <p:txBody>
          <a:bodyPr/>
          <a:lstStyle/>
          <a:p>
            <a:pPr>
              <a:defRPr/>
            </a:pPr>
            <a:fld id="{A5A7C52C-B8D8-46AC-9434-6888604DA894}" type="slidenum">
              <a:rPr lang="en-US" altLang="zh-CN" smtClean="0"/>
              <a:pPr>
                <a:defRPr/>
              </a:pPr>
              <a:t>5</a:t>
            </a:fld>
            <a:endParaRPr lang="en-US" altLang="zh-CN"/>
          </a:p>
        </p:txBody>
      </p:sp>
      <p:pic>
        <p:nvPicPr>
          <p:cNvPr id="5" name="图片 4">
            <a:extLst>
              <a:ext uri="{FF2B5EF4-FFF2-40B4-BE49-F238E27FC236}">
                <a16:creationId xmlns:a16="http://schemas.microsoft.com/office/drawing/2014/main" id="{C71823C0-3A1A-4D9F-8B16-50CE2A8D9CDA}"/>
              </a:ext>
            </a:extLst>
          </p:cNvPr>
          <p:cNvPicPr>
            <a:picLocks noChangeAspect="1"/>
          </p:cNvPicPr>
          <p:nvPr/>
        </p:nvPicPr>
        <p:blipFill>
          <a:blip r:embed="rId2"/>
          <a:stretch>
            <a:fillRect/>
          </a:stretch>
        </p:blipFill>
        <p:spPr>
          <a:xfrm>
            <a:off x="2005012" y="4343400"/>
            <a:ext cx="5133975" cy="2362200"/>
          </a:xfrm>
          <a:prstGeom prst="rect">
            <a:avLst/>
          </a:prstGeom>
        </p:spPr>
      </p:pic>
    </p:spTree>
    <p:extLst>
      <p:ext uri="{BB962C8B-B14F-4D97-AF65-F5344CB8AC3E}">
        <p14:creationId xmlns:p14="http://schemas.microsoft.com/office/powerpoint/2010/main" val="21132689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algn="ctr" eaLnBrk="1" hangingPunct="1"/>
            <a:r>
              <a:rPr lang="en-US" altLang="en-US" dirty="0">
                <a:ea typeface="ＭＳ Ｐゴシック" pitchFamily="34" charset="-128"/>
              </a:rPr>
              <a:t>Basics of Lead-Acid Batteries</a:t>
            </a:r>
          </a:p>
        </p:txBody>
      </p:sp>
      <p:pic>
        <p:nvPicPr>
          <p:cNvPr id="46085" name="Picture 1"/>
          <p:cNvPicPr>
            <a:picLocks noChangeAspect="1"/>
          </p:cNvPicPr>
          <p:nvPr/>
        </p:nvPicPr>
        <p:blipFill>
          <a:blip r:embed="rId3"/>
          <a:srcRect/>
          <a:stretch>
            <a:fillRect/>
          </a:stretch>
        </p:blipFill>
        <p:spPr bwMode="auto">
          <a:xfrm>
            <a:off x="914400" y="2362200"/>
            <a:ext cx="7319963" cy="2789238"/>
          </a:xfrm>
          <a:prstGeom prst="rect">
            <a:avLst/>
          </a:prstGeom>
          <a:noFill/>
          <a:ln w="9525">
            <a:noFill/>
            <a:miter lim="800000"/>
            <a:headEnd/>
            <a:tailEnd/>
          </a:ln>
        </p:spPr>
      </p:pic>
      <p:sp>
        <p:nvSpPr>
          <p:cNvPr id="46086" name="Rectangle 3"/>
          <p:cNvSpPr>
            <a:spLocks noChangeArrowheads="1"/>
          </p:cNvSpPr>
          <p:nvPr/>
        </p:nvSpPr>
        <p:spPr bwMode="auto">
          <a:xfrm>
            <a:off x="1219200" y="5257800"/>
            <a:ext cx="6480175" cy="400050"/>
          </a:xfrm>
          <a:prstGeom prst="rect">
            <a:avLst/>
          </a:prstGeom>
          <a:noFill/>
          <a:ln w="9525">
            <a:noFill/>
            <a:miter lim="800000"/>
            <a:headEnd/>
            <a:tailEnd/>
          </a:ln>
        </p:spPr>
        <p:txBody>
          <a:bodyPr wrap="none">
            <a:spAutoFit/>
          </a:bodyPr>
          <a:lstStyle/>
          <a:p>
            <a:r>
              <a:rPr lang="en-US" altLang="en-US" sz="2000" dirty="0">
                <a:latin typeface="Times-Roman" charset="0"/>
              </a:rPr>
              <a:t>A lead-acid battery in its charged and discharged states</a:t>
            </a:r>
            <a:endParaRPr lang="en-US" altLang="en-US" sz="2000" dirty="0"/>
          </a:p>
        </p:txBody>
      </p:sp>
      <p:sp>
        <p:nvSpPr>
          <p:cNvPr id="6" name="TextBox 5"/>
          <p:cNvSpPr txBox="1"/>
          <p:nvPr/>
        </p:nvSpPr>
        <p:spPr>
          <a:xfrm>
            <a:off x="304800" y="1371600"/>
            <a:ext cx="8610600" cy="769441"/>
          </a:xfrm>
          <a:prstGeom prst="rect">
            <a:avLst/>
          </a:prstGeom>
          <a:noFill/>
        </p:spPr>
        <p:txBody>
          <a:bodyPr wrap="square" rtlCol="0">
            <a:spAutoFit/>
          </a:bodyPr>
          <a:lstStyle/>
          <a:p>
            <a:r>
              <a:rPr lang="pt-BR" sz="2200" dirty="0">
                <a:latin typeface="+mn-lt"/>
              </a:rPr>
              <a:t>Positive plate:  </a:t>
            </a:r>
            <a:r>
              <a:rPr lang="pt-BR" sz="2200" i="1" dirty="0">
                <a:latin typeface="+mn-lt"/>
              </a:rPr>
              <a:t>PbO</a:t>
            </a:r>
            <a:r>
              <a:rPr lang="pt-BR" sz="2200" i="1" baseline="-25000" dirty="0">
                <a:latin typeface="+mn-lt"/>
              </a:rPr>
              <a:t>2</a:t>
            </a:r>
            <a:r>
              <a:rPr lang="pt-BR" sz="2200" i="1" dirty="0">
                <a:latin typeface="+mn-lt"/>
              </a:rPr>
              <a:t> + 4H</a:t>
            </a:r>
            <a:r>
              <a:rPr lang="pt-BR" sz="2200" i="1" baseline="30000" dirty="0">
                <a:latin typeface="+mn-lt"/>
              </a:rPr>
              <a:t>+</a:t>
            </a:r>
            <a:r>
              <a:rPr lang="pt-BR" sz="2200" i="1" dirty="0">
                <a:latin typeface="+mn-lt"/>
              </a:rPr>
              <a:t> + SO</a:t>
            </a:r>
            <a:r>
              <a:rPr lang="pt-BR" sz="2200" i="1" baseline="-25000" dirty="0">
                <a:latin typeface="+mn-lt"/>
              </a:rPr>
              <a:t>4</a:t>
            </a:r>
            <a:r>
              <a:rPr lang="pt-BR" sz="2200" i="1" baseline="30000" dirty="0">
                <a:latin typeface="+mn-lt"/>
              </a:rPr>
              <a:t>2 −</a:t>
            </a:r>
            <a:r>
              <a:rPr lang="pt-BR" sz="2200" i="1" dirty="0">
                <a:latin typeface="+mn-lt"/>
              </a:rPr>
              <a:t>  + 2e</a:t>
            </a:r>
            <a:r>
              <a:rPr lang="pt-BR" sz="2200" i="1" baseline="30000" dirty="0">
                <a:latin typeface="+mn-lt"/>
              </a:rPr>
              <a:t>−</a:t>
            </a:r>
            <a:r>
              <a:rPr lang="pt-BR" sz="2200" i="1" dirty="0">
                <a:latin typeface="+mn-lt"/>
              </a:rPr>
              <a:t> → PbSO</a:t>
            </a:r>
            <a:r>
              <a:rPr lang="pt-BR" sz="2200" i="1" baseline="-25000" dirty="0">
                <a:latin typeface="+mn-lt"/>
              </a:rPr>
              <a:t>4</a:t>
            </a:r>
            <a:r>
              <a:rPr lang="pt-BR" sz="2200" i="1" dirty="0">
                <a:latin typeface="+mn-lt"/>
              </a:rPr>
              <a:t> + 2H</a:t>
            </a:r>
            <a:r>
              <a:rPr lang="pt-BR" sz="2200" i="1" baseline="-25000" dirty="0">
                <a:latin typeface="+mn-lt"/>
              </a:rPr>
              <a:t>2</a:t>
            </a:r>
            <a:r>
              <a:rPr lang="pt-BR" sz="2200" i="1" dirty="0">
                <a:latin typeface="+mn-lt"/>
              </a:rPr>
              <a:t>O</a:t>
            </a:r>
            <a:r>
              <a:rPr lang="pt-BR" sz="2200" dirty="0">
                <a:latin typeface="+mn-lt"/>
              </a:rPr>
              <a:t>                   (6.21)</a:t>
            </a:r>
            <a:endParaRPr lang="en-US" sz="2200" dirty="0">
              <a:latin typeface="+mn-lt"/>
            </a:endParaRPr>
          </a:p>
          <a:p>
            <a:r>
              <a:rPr lang="en-US" sz="2200" dirty="0">
                <a:latin typeface="+mn-lt"/>
              </a:rPr>
              <a:t>Negative plate:  </a:t>
            </a:r>
            <a:r>
              <a:rPr lang="en-US" sz="2200" i="1" dirty="0" err="1">
                <a:latin typeface="+mn-lt"/>
              </a:rPr>
              <a:t>Pb</a:t>
            </a:r>
            <a:r>
              <a:rPr lang="en-US" sz="2200" i="1" dirty="0">
                <a:latin typeface="+mn-lt"/>
              </a:rPr>
              <a:t> + SO</a:t>
            </a:r>
            <a:r>
              <a:rPr lang="en-US" sz="2200" i="1" baseline="-25000" dirty="0">
                <a:latin typeface="+mn-lt"/>
              </a:rPr>
              <a:t>4</a:t>
            </a:r>
            <a:r>
              <a:rPr lang="en-US" sz="2200" i="1" baseline="30000" dirty="0">
                <a:latin typeface="+mn-lt"/>
              </a:rPr>
              <a:t>2−</a:t>
            </a:r>
            <a:r>
              <a:rPr lang="en-US" sz="2200" i="1" dirty="0">
                <a:latin typeface="+mn-lt"/>
              </a:rPr>
              <a:t>  → PbSO</a:t>
            </a:r>
            <a:r>
              <a:rPr lang="en-US" sz="2200" i="1" baseline="-25000" dirty="0">
                <a:latin typeface="+mn-lt"/>
              </a:rPr>
              <a:t>4</a:t>
            </a:r>
            <a:r>
              <a:rPr lang="en-US" sz="2200" i="1" dirty="0">
                <a:latin typeface="+mn-lt"/>
              </a:rPr>
              <a:t> + 2e</a:t>
            </a:r>
            <a:r>
              <a:rPr lang="en-US" sz="2200" i="1" baseline="30000" dirty="0">
                <a:latin typeface="+mn-lt"/>
              </a:rPr>
              <a:t>−</a:t>
            </a:r>
            <a:r>
              <a:rPr lang="en-US" sz="2200" i="1" dirty="0">
                <a:latin typeface="+mn-lt"/>
              </a:rPr>
              <a:t> </a:t>
            </a:r>
            <a:r>
              <a:rPr lang="en-US" sz="2200" dirty="0">
                <a:latin typeface="+mn-lt"/>
              </a:rPr>
              <a:t>                                             (6.22)</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gn="ctr" eaLnBrk="1" hangingPunct="1"/>
            <a:r>
              <a:rPr lang="en-US" altLang="en-US" dirty="0">
                <a:ea typeface="ＭＳ Ｐゴシック" pitchFamily="34" charset="-128"/>
              </a:rPr>
              <a:t>Basics of Lead-Acid Batteries</a:t>
            </a:r>
          </a:p>
        </p:txBody>
      </p:sp>
      <p:pic>
        <p:nvPicPr>
          <p:cNvPr id="47107" name="Content Placeholder 3" descr="Fig9.41.png"/>
          <p:cNvPicPr>
            <a:picLocks noGrp="1" noChangeAspect="1"/>
          </p:cNvPicPr>
          <p:nvPr>
            <p:ph idx="1"/>
          </p:nvPr>
        </p:nvPicPr>
        <p:blipFill>
          <a:blip r:embed="rId3"/>
          <a:stretch>
            <a:fillRect/>
          </a:stretch>
        </p:blipFill>
        <p:spPr>
          <a:xfrm>
            <a:off x="1785937" y="1676400"/>
            <a:ext cx="5572125" cy="3448050"/>
          </a:xfrm>
        </p:spPr>
      </p:pic>
      <p:sp>
        <p:nvSpPr>
          <p:cNvPr id="5" name="Content Placeholder 2"/>
          <p:cNvSpPr txBox="1">
            <a:spLocks/>
          </p:cNvSpPr>
          <p:nvPr/>
        </p:nvSpPr>
        <p:spPr bwMode="auto">
          <a:xfrm>
            <a:off x="228600" y="5181599"/>
            <a:ext cx="8839200" cy="1584325"/>
          </a:xfrm>
          <a:prstGeom prst="rect">
            <a:avLst/>
          </a:prstGeom>
          <a:noFill/>
          <a:ln w="9525">
            <a:noFill/>
            <a:miter lim="800000"/>
            <a:headEnd/>
            <a:tailEnd/>
          </a:ln>
        </p:spPr>
        <p:txBody>
          <a:bodyPr/>
          <a:lstStyle/>
          <a:p>
            <a:pPr marL="342900" indent="-342900">
              <a:spcBef>
                <a:spcPct val="20000"/>
              </a:spcBef>
              <a:buClr>
                <a:schemeClr val="tx1"/>
              </a:buClr>
              <a:buSzPct val="125000"/>
              <a:buFontTx/>
              <a:buChar char="•"/>
              <a:defRPr/>
            </a:pPr>
            <a:r>
              <a:rPr lang="en-US" kern="0" dirty="0">
                <a:latin typeface="+mn-lt"/>
                <a:ea typeface="+mn-ea"/>
              </a:rPr>
              <a:t>During discharge, voltage drops and specific gravity of electrolyte drops</a:t>
            </a:r>
          </a:p>
          <a:p>
            <a:pPr marL="342900" indent="-342900">
              <a:spcBef>
                <a:spcPct val="20000"/>
              </a:spcBef>
              <a:buClr>
                <a:schemeClr val="tx1"/>
              </a:buClr>
              <a:buSzPct val="125000"/>
              <a:buFontTx/>
              <a:buChar char="•"/>
              <a:defRPr/>
            </a:pPr>
            <a:r>
              <a:rPr lang="en-US" kern="0" dirty="0">
                <a:latin typeface="+mn-lt"/>
                <a:ea typeface="+mn-ea"/>
              </a:rPr>
              <a:t>Sulfate adheres to the plates during discharge and comes back off when charging, but some of it becomes permanently attached</a:t>
            </a:r>
          </a:p>
        </p:txBody>
      </p:sp>
      <p:sp>
        <p:nvSpPr>
          <p:cNvPr id="2" name="TextBox 1"/>
          <p:cNvSpPr txBox="1"/>
          <p:nvPr/>
        </p:nvSpPr>
        <p:spPr>
          <a:xfrm>
            <a:off x="3905849" y="2980432"/>
            <a:ext cx="1484702" cy="307777"/>
          </a:xfrm>
          <a:prstGeom prst="rect">
            <a:avLst/>
          </a:prstGeom>
          <a:noFill/>
        </p:spPr>
        <p:txBody>
          <a:bodyPr wrap="none" rtlCol="0">
            <a:spAutoFit/>
          </a:bodyPr>
          <a:lstStyle/>
          <a:p>
            <a:r>
              <a:rPr lang="en-US" sz="1400" dirty="0"/>
              <a:t>(Specific Gravity)</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altLang="en-US">
                <a:ea typeface="ＭＳ Ｐゴシック" pitchFamily="34" charset="-128"/>
              </a:rPr>
              <a:t>Stand-Alone PV Systems – Design Summary</a:t>
            </a:r>
          </a:p>
        </p:txBody>
      </p:sp>
      <p:sp>
        <p:nvSpPr>
          <p:cNvPr id="48131" name="Content Placeholder 2"/>
          <p:cNvSpPr>
            <a:spLocks noGrp="1"/>
          </p:cNvSpPr>
          <p:nvPr>
            <p:ph idx="1"/>
          </p:nvPr>
        </p:nvSpPr>
        <p:spPr/>
        <p:txBody>
          <a:bodyPr/>
          <a:lstStyle/>
          <a:p>
            <a:pPr eaLnBrk="1" hangingPunct="1"/>
            <a:r>
              <a:rPr lang="en-US" altLang="en-US" dirty="0">
                <a:ea typeface="ＭＳ Ｐゴシック" pitchFamily="34" charset="-128"/>
              </a:rPr>
              <a:t>Analysis of load</a:t>
            </a:r>
          </a:p>
          <a:p>
            <a:pPr lvl="1" eaLnBrk="1" hangingPunct="1"/>
            <a:r>
              <a:rPr lang="en-US" altLang="en-US" dirty="0">
                <a:ea typeface="ＭＳ Ｐゴシック" pitchFamily="34" charset="-128"/>
              </a:rPr>
              <a:t>Determine daily demands for power and energy</a:t>
            </a:r>
          </a:p>
          <a:p>
            <a:pPr lvl="1" eaLnBrk="1" hangingPunct="1"/>
            <a:r>
              <a:rPr lang="en-US" altLang="en-US" dirty="0">
                <a:ea typeface="ＭＳ Ｐゴシック" pitchFamily="34" charset="-128"/>
              </a:rPr>
              <a:t>What fraction of the worst month “design month” should you cover with the PV system?  How much should you cover with a backup generator?</a:t>
            </a:r>
          </a:p>
          <a:p>
            <a:pPr lvl="1" eaLnBrk="1" hangingPunct="1"/>
            <a:r>
              <a:rPr lang="en-US" altLang="en-US" dirty="0">
                <a:ea typeface="ＭＳ Ｐゴシック" pitchFamily="34" charset="-128"/>
              </a:rPr>
              <a:t>What PV system voltage should you have?</a:t>
            </a:r>
          </a:p>
          <a:p>
            <a:pPr lvl="1" eaLnBrk="1" hangingPunct="1"/>
            <a:r>
              <a:rPr lang="en-US" altLang="en-US" dirty="0">
                <a:ea typeface="ＭＳ Ｐゴシック" pitchFamily="34" charset="-128"/>
              </a:rPr>
              <a:t>Convert total DC load to amp hours @ system voltage</a:t>
            </a:r>
          </a:p>
          <a:p>
            <a:pPr eaLnBrk="1" hangingPunct="1"/>
            <a:r>
              <a:rPr lang="en-US" altLang="en-US" dirty="0">
                <a:ea typeface="ＭＳ Ｐゴシック" pitchFamily="34" charset="-128"/>
              </a:rPr>
              <a:t>PV sizing</a:t>
            </a:r>
          </a:p>
          <a:p>
            <a:pPr lvl="1" eaLnBrk="1" hangingPunct="1"/>
            <a:r>
              <a:rPr lang="en-US" altLang="en-US" dirty="0">
                <a:ea typeface="ＭＳ Ｐゴシック" pitchFamily="34" charset="-128"/>
              </a:rPr>
              <a:t>Pick a PV module based on </a:t>
            </a:r>
            <a:r>
              <a:rPr lang="en-US" altLang="en-US" dirty="0">
                <a:solidFill>
                  <a:srgbClr val="FF3300"/>
                </a:solidFill>
                <a:ea typeface="ＭＳ Ｐゴシック" pitchFamily="34" charset="-128"/>
              </a:rPr>
              <a:t>insolation data </a:t>
            </a:r>
            <a:r>
              <a:rPr lang="en-US" altLang="en-US" dirty="0">
                <a:ea typeface="ＭＳ Ｐゴシック" pitchFamily="34" charset="-128"/>
              </a:rPr>
              <a:t>for the site for the design month</a:t>
            </a:r>
          </a:p>
          <a:p>
            <a:pPr lvl="1" eaLnBrk="1" hangingPunct="1"/>
            <a:r>
              <a:rPr lang="en-US" altLang="en-US" dirty="0">
                <a:ea typeface="ＭＳ Ｐゴシック" pitchFamily="34" charset="-128"/>
              </a:rPr>
              <a:t>Determine how many parallel strings of modules and how many modules in each string in series</a:t>
            </a:r>
          </a:p>
          <a:p>
            <a:pPr lvl="1" eaLnBrk="1" hangingPunct="1"/>
            <a:endParaRPr lang="en-US" altLang="en-US" dirty="0">
              <a:ea typeface="ＭＳ Ｐゴシック" pitchFamily="34" charset="-128"/>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algn="ctr" eaLnBrk="1" hangingPunct="1"/>
            <a:r>
              <a:rPr lang="en-US" altLang="en-US" dirty="0">
                <a:ea typeface="ＭＳ Ｐゴシック" pitchFamily="34" charset="-128"/>
              </a:rPr>
              <a:t>Battery Sizing (section 6.5.9)</a:t>
            </a:r>
          </a:p>
        </p:txBody>
      </p:sp>
      <p:sp>
        <p:nvSpPr>
          <p:cNvPr id="49155" name="Rectangle 4"/>
          <p:cNvSpPr>
            <a:spLocks noChangeArrowheads="1"/>
          </p:cNvSpPr>
          <p:nvPr/>
        </p:nvSpPr>
        <p:spPr bwMode="auto">
          <a:xfrm>
            <a:off x="530225" y="5486400"/>
            <a:ext cx="8382000" cy="1016000"/>
          </a:xfrm>
          <a:prstGeom prst="rect">
            <a:avLst/>
          </a:prstGeom>
          <a:noFill/>
          <a:ln w="9525">
            <a:noFill/>
            <a:miter lim="800000"/>
            <a:headEnd/>
            <a:tailEnd/>
          </a:ln>
        </p:spPr>
        <p:txBody>
          <a:bodyPr>
            <a:spAutoFit/>
          </a:bodyPr>
          <a:lstStyle/>
          <a:p>
            <a:r>
              <a:rPr lang="en-US" altLang="en-US" sz="2000" dirty="0"/>
              <a:t>Days of battery storage </a:t>
            </a:r>
            <a:r>
              <a:rPr lang="en-US" altLang="en-US" sz="2000" u="sng" dirty="0"/>
              <a:t>needed</a:t>
            </a:r>
            <a:r>
              <a:rPr lang="en-US" altLang="en-US" sz="2000" dirty="0"/>
              <a:t> for a stand-alone system with 95% and 99%</a:t>
            </a:r>
          </a:p>
          <a:p>
            <a:r>
              <a:rPr lang="en-US" altLang="en-US" sz="2000" dirty="0"/>
              <a:t>system availability. Peak sun hours are typically for the </a:t>
            </a:r>
            <a:r>
              <a:rPr lang="en-US" altLang="en-US" sz="2000" dirty="0">
                <a:solidFill>
                  <a:srgbClr val="FF0000"/>
                </a:solidFill>
              </a:rPr>
              <a:t>worst</a:t>
            </a:r>
            <a:r>
              <a:rPr lang="en-US" altLang="en-US" sz="2000" dirty="0"/>
              <a:t> month of the year and availability is on an annual basis.</a:t>
            </a:r>
          </a:p>
        </p:txBody>
      </p:sp>
      <p:pic>
        <p:nvPicPr>
          <p:cNvPr id="49156" name="Picture 5"/>
          <p:cNvPicPr>
            <a:picLocks noChangeAspect="1"/>
          </p:cNvPicPr>
          <p:nvPr/>
        </p:nvPicPr>
        <p:blipFill>
          <a:blip r:embed="rId3"/>
          <a:srcRect/>
          <a:stretch>
            <a:fillRect/>
          </a:stretch>
        </p:blipFill>
        <p:spPr bwMode="auto">
          <a:xfrm>
            <a:off x="1143001" y="1828800"/>
            <a:ext cx="6445250" cy="3498850"/>
          </a:xfrm>
          <a:prstGeom prst="rect">
            <a:avLst/>
          </a:prstGeom>
          <a:noFill/>
          <a:ln w="9525">
            <a:noFill/>
            <a:miter lim="800000"/>
            <a:headEnd/>
            <a:tailEnd/>
          </a:ln>
        </p:spPr>
      </p:pic>
      <p:sp>
        <p:nvSpPr>
          <p:cNvPr id="2" name="TextBox 1"/>
          <p:cNvSpPr txBox="1"/>
          <p:nvPr/>
        </p:nvSpPr>
        <p:spPr>
          <a:xfrm rot="16200000">
            <a:off x="756838" y="1681563"/>
            <a:ext cx="1295547" cy="523220"/>
          </a:xfrm>
          <a:prstGeom prst="rect">
            <a:avLst/>
          </a:prstGeom>
          <a:noFill/>
        </p:spPr>
        <p:txBody>
          <a:bodyPr wrap="none" rtlCol="0">
            <a:spAutoFit/>
          </a:bodyPr>
          <a:lstStyle/>
          <a:p>
            <a:r>
              <a:rPr lang="en-US" dirty="0"/>
              <a:t>(</a:t>
            </a:r>
            <a:r>
              <a:rPr lang="en-US" sz="2400" dirty="0">
                <a:solidFill>
                  <a:srgbClr val="FF0000"/>
                </a:solidFill>
              </a:rPr>
              <a:t>needed</a:t>
            </a:r>
            <a:r>
              <a:rPr lang="en-US" dirty="0"/>
              <a:t>)</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algn="ctr" eaLnBrk="1" hangingPunct="1"/>
            <a:r>
              <a:rPr lang="en-US" altLang="en-US">
                <a:ea typeface="ＭＳ Ｐゴシック" pitchFamily="34" charset="-128"/>
              </a:rPr>
              <a:t>Battery Sizing</a:t>
            </a:r>
          </a:p>
        </p:txBody>
      </p:sp>
      <p:pic>
        <p:nvPicPr>
          <p:cNvPr id="50179" name="Picture 1"/>
          <p:cNvPicPr>
            <a:picLocks noChangeAspect="1"/>
          </p:cNvPicPr>
          <p:nvPr/>
        </p:nvPicPr>
        <p:blipFill>
          <a:blip r:embed="rId3"/>
          <a:srcRect/>
          <a:stretch>
            <a:fillRect/>
          </a:stretch>
        </p:blipFill>
        <p:spPr bwMode="auto">
          <a:xfrm>
            <a:off x="996950" y="1752600"/>
            <a:ext cx="5835650" cy="1828800"/>
          </a:xfrm>
          <a:prstGeom prst="rect">
            <a:avLst/>
          </a:prstGeom>
          <a:noFill/>
          <a:ln w="9525">
            <a:noFill/>
            <a:miter lim="800000"/>
            <a:headEnd/>
            <a:tailEnd/>
          </a:ln>
        </p:spPr>
      </p:pic>
      <p:pic>
        <p:nvPicPr>
          <p:cNvPr id="50180" name="Picture 2"/>
          <p:cNvPicPr>
            <a:picLocks noChangeAspect="1"/>
          </p:cNvPicPr>
          <p:nvPr/>
        </p:nvPicPr>
        <p:blipFill>
          <a:blip r:embed="rId4"/>
          <a:srcRect/>
          <a:stretch>
            <a:fillRect/>
          </a:stretch>
        </p:blipFill>
        <p:spPr bwMode="auto">
          <a:xfrm>
            <a:off x="966470" y="4596765"/>
            <a:ext cx="7334250" cy="1006475"/>
          </a:xfrm>
          <a:prstGeom prst="rect">
            <a:avLst/>
          </a:prstGeom>
          <a:noFill/>
          <a:ln w="9525">
            <a:noFill/>
            <a:miter lim="800000"/>
            <a:headEnd/>
            <a:tailEnd/>
          </a:ln>
        </p:spPr>
      </p:pic>
      <p:sp>
        <p:nvSpPr>
          <p:cNvPr id="4" name="Rectangle 3"/>
          <p:cNvSpPr>
            <a:spLocks noRot="1" noChangeAspect="1" noMove="1" noResize="1" noEditPoints="1" noAdjustHandles="1" noChangeArrowheads="1" noChangeShapeType="1" noTextEdit="1"/>
          </p:cNvSpPr>
          <p:nvPr/>
        </p:nvSpPr>
        <p:spPr>
          <a:xfrm>
            <a:off x="762000" y="3733800"/>
            <a:ext cx="7086600" cy="707886"/>
          </a:xfrm>
          <a:prstGeom prst="rect">
            <a:avLst/>
          </a:prstGeom>
          <a:blipFill rotWithShape="0">
            <a:blip r:embed="rId5"/>
            <a:stretch>
              <a:fillRect l="-860" t="-4310" r="-774" b="-13793"/>
            </a:stretch>
          </a:blipFill>
        </p:spPr>
        <p:txBody>
          <a:bodyPr/>
          <a:lstStyle/>
          <a:p>
            <a:pPr>
              <a:defRPr/>
            </a:pPr>
            <a:r>
              <a:rPr lang="en-US">
                <a:noFill/>
                <a:ea typeface="+mn-ea"/>
                <a:cs typeface="Arial" panose="020B0604020202020204" pitchFamily="34" charset="0"/>
              </a:rPr>
              <a:t> </a:t>
            </a:r>
          </a:p>
        </p:txBody>
      </p:sp>
      <p:sp>
        <p:nvSpPr>
          <p:cNvPr id="2" name="TextBox 1"/>
          <p:cNvSpPr txBox="1"/>
          <p:nvPr/>
        </p:nvSpPr>
        <p:spPr>
          <a:xfrm>
            <a:off x="10160" y="6248400"/>
            <a:ext cx="8991600" cy="369332"/>
          </a:xfrm>
          <a:prstGeom prst="rect">
            <a:avLst/>
          </a:prstGeom>
          <a:noFill/>
        </p:spPr>
        <p:txBody>
          <a:bodyPr wrap="square" rtlCol="0">
            <a:spAutoFit/>
          </a:bodyPr>
          <a:lstStyle/>
          <a:p>
            <a:r>
              <a:rPr lang="en-US" sz="1800" dirty="0"/>
              <a:t>(MDOD: maximum depth of discharge; T,DR: Temperature and discharge-rate </a:t>
            </a:r>
            <a:r>
              <a:rPr lang="en-US" sz="1800" u="sng" dirty="0"/>
              <a:t>factor-Fig. 6.28</a:t>
            </a:r>
            <a:r>
              <a:rPr lang="en-US" sz="1800" dirty="0"/>
              <a:t>)</a:t>
            </a:r>
          </a:p>
        </p:txBody>
      </p:sp>
      <p:sp>
        <p:nvSpPr>
          <p:cNvPr id="3" name="TextBox 2"/>
          <p:cNvSpPr txBox="1"/>
          <p:nvPr/>
        </p:nvSpPr>
        <p:spPr>
          <a:xfrm>
            <a:off x="304800" y="1352490"/>
            <a:ext cx="5838458" cy="400110"/>
          </a:xfrm>
          <a:prstGeom prst="rect">
            <a:avLst/>
          </a:prstGeom>
          <a:noFill/>
        </p:spPr>
        <p:txBody>
          <a:bodyPr wrap="none" rtlCol="0">
            <a:spAutoFit/>
          </a:bodyPr>
          <a:lstStyle/>
          <a:p>
            <a:r>
              <a:rPr lang="en-US" sz="2000" dirty="0"/>
              <a:t>Approximation equations for the 99% and 95% curves:</a:t>
            </a:r>
          </a:p>
        </p:txBody>
      </p:sp>
      <p:pic>
        <p:nvPicPr>
          <p:cNvPr id="16384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5635307"/>
            <a:ext cx="8153894" cy="450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algn="ctr" eaLnBrk="1" hangingPunct="1"/>
            <a:r>
              <a:rPr lang="en-US" altLang="en-US" dirty="0">
                <a:ea typeface="ＭＳ Ｐゴシック" pitchFamily="34" charset="-128"/>
              </a:rPr>
              <a:t>Example 6.12</a:t>
            </a:r>
          </a:p>
        </p:txBody>
      </p:sp>
      <p:sp>
        <p:nvSpPr>
          <p:cNvPr id="2" name="内容占位符 1">
            <a:extLst>
              <a:ext uri="{FF2B5EF4-FFF2-40B4-BE49-F238E27FC236}">
                <a16:creationId xmlns:a16="http://schemas.microsoft.com/office/drawing/2014/main" id="{42C2C03D-16D0-46AA-BD0B-542E07E155A7}"/>
              </a:ext>
            </a:extLst>
          </p:cNvPr>
          <p:cNvSpPr>
            <a:spLocks noGrp="1"/>
          </p:cNvSpPr>
          <p:nvPr>
            <p:ph idx="1"/>
          </p:nvPr>
        </p:nvSpPr>
        <p:spPr/>
        <p:txBody>
          <a:bodyPr/>
          <a:lstStyle/>
          <a:p>
            <a:pPr marL="0" indent="0">
              <a:buNone/>
            </a:pPr>
            <a:r>
              <a:rPr lang="en-US" altLang="zh-CN" b="1" dirty="0"/>
              <a:t>Battery Sizing for the Off-Grid House in Boulder, CO. </a:t>
            </a:r>
            <a:r>
              <a:rPr lang="en-US" altLang="zh-CN" dirty="0"/>
              <a:t>The household analyzed in Examples 6.9 and 6.10 has an expected AC demand of 6288 </a:t>
            </a:r>
            <a:r>
              <a:rPr lang="en-US" altLang="zh-CN" dirty="0" err="1"/>
              <a:t>Wh</a:t>
            </a:r>
            <a:r>
              <a:rPr lang="en-US" altLang="zh-CN" dirty="0"/>
              <a:t>/d. A decision has been made to size the batteries to provide a 95% system availability during an average month of the year. A backup generator will cover the other 5%. The batteries will be kept in a well-ventilated shed whose temperature may reach as low as −10◦C. Make appropriate  assumptions and design the battery bank.</a:t>
            </a:r>
          </a:p>
          <a:p>
            <a:pPr marL="0" indent="0">
              <a:buNone/>
            </a:pPr>
            <a:endParaRPr lang="en-US" altLang="zh-CN" dirty="0"/>
          </a:p>
          <a:p>
            <a:pPr marL="0" indent="0">
              <a:buNone/>
            </a:pPr>
            <a:r>
              <a:rPr lang="en-US" altLang="zh-CN" dirty="0"/>
              <a:t>READ Solution on Page 377</a:t>
            </a:r>
          </a:p>
          <a:p>
            <a:pPr marL="0" indent="0">
              <a:buNone/>
            </a:pPr>
            <a:endParaRPr lang="zh-CN" altLang="en-US" dirty="0"/>
          </a:p>
        </p:txBody>
      </p:sp>
    </p:spTree>
    <p:extLst>
      <p:ext uri="{BB962C8B-B14F-4D97-AF65-F5344CB8AC3E}">
        <p14:creationId xmlns:p14="http://schemas.microsoft.com/office/powerpoint/2010/main" val="41646279"/>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algn="ctr" eaLnBrk="1" hangingPunct="1"/>
            <a:r>
              <a:rPr lang="en-US" altLang="en-US">
                <a:ea typeface="ＭＳ Ｐゴシック" pitchFamily="34" charset="-128"/>
              </a:rPr>
              <a:t>Sizing the PV Array</a:t>
            </a:r>
          </a:p>
        </p:txBody>
      </p:sp>
      <p:pic>
        <p:nvPicPr>
          <p:cNvPr id="53251" name="Picture 1"/>
          <p:cNvPicPr>
            <a:picLocks noChangeAspect="1"/>
          </p:cNvPicPr>
          <p:nvPr/>
        </p:nvPicPr>
        <p:blipFill>
          <a:blip r:embed="rId3"/>
          <a:srcRect/>
          <a:stretch>
            <a:fillRect/>
          </a:stretch>
        </p:blipFill>
        <p:spPr bwMode="auto">
          <a:xfrm>
            <a:off x="1219200" y="1203325"/>
            <a:ext cx="6629400" cy="3292475"/>
          </a:xfrm>
          <a:prstGeom prst="rect">
            <a:avLst/>
          </a:prstGeom>
          <a:noFill/>
          <a:ln w="9525">
            <a:noFill/>
            <a:miter lim="800000"/>
            <a:headEnd/>
            <a:tailEnd/>
          </a:ln>
        </p:spPr>
      </p:pic>
      <p:sp>
        <p:nvSpPr>
          <p:cNvPr id="53252" name="Rectangle 2"/>
          <p:cNvSpPr>
            <a:spLocks noChangeArrowheads="1"/>
          </p:cNvSpPr>
          <p:nvPr/>
        </p:nvSpPr>
        <p:spPr bwMode="auto">
          <a:xfrm>
            <a:off x="990600" y="4473575"/>
            <a:ext cx="7315200" cy="708025"/>
          </a:xfrm>
          <a:prstGeom prst="rect">
            <a:avLst/>
          </a:prstGeom>
          <a:noFill/>
          <a:ln w="9525">
            <a:noFill/>
            <a:miter lim="800000"/>
            <a:headEnd/>
            <a:tailEnd/>
          </a:ln>
        </p:spPr>
        <p:txBody>
          <a:bodyPr>
            <a:spAutoFit/>
          </a:bodyPr>
          <a:lstStyle/>
          <a:p>
            <a:r>
              <a:rPr lang="en-US" altLang="en-US" sz="2000" dirty="0">
                <a:latin typeface="Times-Roman" charset="0"/>
              </a:rPr>
              <a:t>Estimating battery charging at 1-sun to be the rated current of the PVs is a fairly conservative assumption.</a:t>
            </a:r>
            <a:endParaRPr lang="en-US" altLang="en-US" sz="2000" dirty="0"/>
          </a:p>
        </p:txBody>
      </p:sp>
      <p:sp>
        <p:nvSpPr>
          <p:cNvPr id="53253" name="Rectangle 3"/>
          <p:cNvSpPr>
            <a:spLocks noChangeArrowheads="1"/>
          </p:cNvSpPr>
          <p:nvPr/>
        </p:nvSpPr>
        <p:spPr bwMode="auto">
          <a:xfrm>
            <a:off x="360363" y="5116513"/>
            <a:ext cx="8153400" cy="400050"/>
          </a:xfrm>
          <a:prstGeom prst="rect">
            <a:avLst/>
          </a:prstGeom>
          <a:noFill/>
          <a:ln w="9525">
            <a:noFill/>
            <a:miter lim="800000"/>
            <a:headEnd/>
            <a:tailEnd/>
          </a:ln>
        </p:spPr>
        <p:txBody>
          <a:bodyPr>
            <a:spAutoFit/>
          </a:bodyPr>
          <a:lstStyle/>
          <a:p>
            <a:r>
              <a:rPr lang="en-US" altLang="en-US" sz="2000" dirty="0">
                <a:solidFill>
                  <a:srgbClr val="C00000"/>
                </a:solidFill>
                <a:latin typeface="Times-Roman" charset="0"/>
              </a:rPr>
              <a:t>The Ah delivered from the batteries to the load:</a:t>
            </a:r>
            <a:endParaRPr lang="en-US" altLang="en-US" sz="2000" dirty="0">
              <a:solidFill>
                <a:srgbClr val="C00000"/>
              </a:solidFill>
            </a:endParaRPr>
          </a:p>
        </p:txBody>
      </p:sp>
      <p:pic>
        <p:nvPicPr>
          <p:cNvPr id="53254" name="Picture 4"/>
          <p:cNvPicPr>
            <a:picLocks noChangeAspect="1"/>
          </p:cNvPicPr>
          <p:nvPr/>
        </p:nvPicPr>
        <p:blipFill>
          <a:blip r:embed="rId4"/>
          <a:srcRect/>
          <a:stretch>
            <a:fillRect/>
          </a:stretch>
        </p:blipFill>
        <p:spPr bwMode="auto">
          <a:xfrm>
            <a:off x="365125" y="5715000"/>
            <a:ext cx="8556625" cy="422275"/>
          </a:xfrm>
          <a:prstGeom prst="rect">
            <a:avLst/>
          </a:prstGeom>
          <a:noFill/>
          <a:ln w="9525">
            <a:noFill/>
            <a:miter lim="800000"/>
            <a:headEnd/>
            <a:tailEnd/>
          </a:ln>
        </p:spPr>
      </p:pic>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p:cNvPicPr>
            <a:picLocks noChangeAspect="1" noChangeArrowheads="1"/>
          </p:cNvPicPr>
          <p:nvPr/>
        </p:nvPicPr>
        <p:blipFill>
          <a:blip r:embed="rId3"/>
          <a:srcRect b="4762"/>
          <a:stretch>
            <a:fillRect/>
          </a:stretch>
        </p:blipFill>
        <p:spPr bwMode="auto">
          <a:xfrm>
            <a:off x="381000" y="2286000"/>
            <a:ext cx="8045450" cy="3822700"/>
          </a:xfrm>
          <a:prstGeom prst="rect">
            <a:avLst/>
          </a:prstGeom>
          <a:noFill/>
          <a:ln w="9525">
            <a:noFill/>
            <a:miter lim="800000"/>
            <a:headEnd/>
            <a:tailEnd/>
          </a:ln>
        </p:spPr>
      </p:pic>
      <p:sp>
        <p:nvSpPr>
          <p:cNvPr id="54275" name="Title 1"/>
          <p:cNvSpPr>
            <a:spLocks noGrp="1"/>
          </p:cNvSpPr>
          <p:nvPr>
            <p:ph type="title"/>
          </p:nvPr>
        </p:nvSpPr>
        <p:spPr/>
        <p:txBody>
          <a:bodyPr/>
          <a:lstStyle/>
          <a:p>
            <a:pPr eaLnBrk="1" hangingPunct="1"/>
            <a:r>
              <a:rPr lang="en-US" altLang="en-US" dirty="0">
                <a:ea typeface="ＭＳ Ｐゴシック" pitchFamily="34" charset="-128"/>
              </a:rPr>
              <a:t>Stand-Alone PV Systems – Design Summary</a:t>
            </a:r>
          </a:p>
        </p:txBody>
      </p:sp>
      <p:sp>
        <p:nvSpPr>
          <p:cNvPr id="54276" name="Content Placeholder 2"/>
          <p:cNvSpPr>
            <a:spLocks noGrp="1"/>
          </p:cNvSpPr>
          <p:nvPr>
            <p:ph idx="1"/>
          </p:nvPr>
        </p:nvSpPr>
        <p:spPr/>
        <p:txBody>
          <a:bodyPr/>
          <a:lstStyle/>
          <a:p>
            <a:pPr eaLnBrk="1" hangingPunct="1"/>
            <a:r>
              <a:rPr lang="en-US" altLang="en-US" dirty="0">
                <a:ea typeface="ＭＳ Ｐゴシック" pitchFamily="34" charset="-128"/>
              </a:rPr>
              <a:t>Battery Sizing – How many days of storage needed?</a:t>
            </a:r>
          </a:p>
          <a:p>
            <a:pPr eaLnBrk="1" hangingPunct="1"/>
            <a:r>
              <a:rPr lang="en-US" altLang="en-US" dirty="0">
                <a:ea typeface="ＭＳ Ｐゴシック" pitchFamily="34" charset="-128"/>
              </a:rPr>
              <a:t>Generator Sizing</a:t>
            </a:r>
          </a:p>
          <a:p>
            <a:pPr eaLnBrk="1" hangingPunct="1"/>
            <a:r>
              <a:rPr lang="en-US" altLang="en-US" dirty="0">
                <a:ea typeface="ＭＳ Ｐゴシック" pitchFamily="34" charset="-128"/>
              </a:rPr>
              <a:t>System Costs</a:t>
            </a:r>
          </a:p>
        </p:txBody>
      </p:sp>
      <p:sp>
        <p:nvSpPr>
          <p:cNvPr id="54277" name="TextBox 9"/>
          <p:cNvSpPr txBox="1">
            <a:spLocks noChangeArrowheads="1"/>
          </p:cNvSpPr>
          <p:nvPr/>
        </p:nvSpPr>
        <p:spPr bwMode="auto">
          <a:xfrm>
            <a:off x="457200" y="6488113"/>
            <a:ext cx="7772400" cy="369887"/>
          </a:xfrm>
          <a:prstGeom prst="rect">
            <a:avLst/>
          </a:prstGeom>
          <a:noFill/>
          <a:ln w="9525">
            <a:noFill/>
            <a:miter lim="800000"/>
            <a:headEnd/>
            <a:tailEnd/>
          </a:ln>
        </p:spPr>
        <p:txBody>
          <a:bodyPr>
            <a:spAutoFit/>
          </a:bodyPr>
          <a:lstStyle/>
          <a:p>
            <a:pPr eaLnBrk="1" hangingPunct="1">
              <a:spcBef>
                <a:spcPct val="20000"/>
              </a:spcBef>
              <a:buClr>
                <a:schemeClr val="tx1"/>
              </a:buClr>
              <a:buFont typeface="Wingdings" pitchFamily="2" charset="2"/>
              <a:buNone/>
            </a:pPr>
            <a:r>
              <a:rPr lang="en-US" altLang="en-US" sz="1800" dirty="0"/>
              <a:t>http://www.ecosolarenergy.com.au/How_a_Standalone_System_Works-28.htm</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algn="ctr" eaLnBrk="1" hangingPunct="1"/>
            <a:r>
              <a:rPr lang="en-US" altLang="en-US">
                <a:ea typeface="ＭＳ Ｐゴシック" pitchFamily="34" charset="-128"/>
              </a:rPr>
              <a:t>PV-Powered Water Pumping</a:t>
            </a:r>
          </a:p>
        </p:txBody>
      </p:sp>
      <p:sp>
        <p:nvSpPr>
          <p:cNvPr id="3" name="内容占位符 2">
            <a:extLst>
              <a:ext uri="{FF2B5EF4-FFF2-40B4-BE49-F238E27FC236}">
                <a16:creationId xmlns:a16="http://schemas.microsoft.com/office/drawing/2014/main" id="{7945E12F-7870-40FA-9F02-5379A6D010E5}"/>
              </a:ext>
            </a:extLst>
          </p:cNvPr>
          <p:cNvSpPr>
            <a:spLocks noGrp="1"/>
          </p:cNvSpPr>
          <p:nvPr>
            <p:ph idx="1"/>
          </p:nvPr>
        </p:nvSpPr>
        <p:spPr/>
        <p:txBody>
          <a:bodyPr/>
          <a:lstStyle/>
          <a:p>
            <a:r>
              <a:rPr lang="en-US" altLang="zh-CN" sz="2000" dirty="0"/>
              <a:t>A simple, directly coupled PV-pump system has an electrical side in which PVs create a voltage </a:t>
            </a:r>
            <a:r>
              <a:rPr lang="en-US" altLang="zh-CN" sz="2000" i="1" dirty="0"/>
              <a:t>V </a:t>
            </a:r>
            <a:r>
              <a:rPr lang="en-US" altLang="zh-CN" sz="2000" dirty="0"/>
              <a:t>that drives current </a:t>
            </a:r>
            <a:r>
              <a:rPr lang="en-US" altLang="zh-CN" sz="2000" i="1" dirty="0"/>
              <a:t>I </a:t>
            </a:r>
            <a:r>
              <a:rPr lang="en-US" altLang="zh-CN" sz="2000" dirty="0"/>
              <a:t>through wires to a motor load, and a hydraulic side in which a pump creates a pressure, </a:t>
            </a:r>
            <a:r>
              <a:rPr lang="en-US" altLang="zh-CN" sz="2000" i="1" dirty="0"/>
              <a:t>H </a:t>
            </a:r>
            <a:r>
              <a:rPr lang="en-US" altLang="zh-CN" sz="2000" dirty="0"/>
              <a:t>(for </a:t>
            </a:r>
            <a:r>
              <a:rPr lang="en-US" altLang="zh-CN" sz="2000" i="1" dirty="0"/>
              <a:t>head</a:t>
            </a:r>
            <a:r>
              <a:rPr lang="en-US" altLang="zh-CN" sz="2000" dirty="0"/>
              <a:t>) that drives water at some flow rate </a:t>
            </a:r>
            <a:r>
              <a:rPr lang="en-US" altLang="zh-CN" sz="2000" i="1" dirty="0"/>
              <a:t>Q </a:t>
            </a:r>
            <a:r>
              <a:rPr lang="en-US" altLang="zh-CN" sz="2000" dirty="0"/>
              <a:t>through pipes to some destination.</a:t>
            </a:r>
            <a:endParaRPr lang="zh-CN" altLang="en-US" sz="2000" dirty="0"/>
          </a:p>
        </p:txBody>
      </p:sp>
      <p:sp>
        <p:nvSpPr>
          <p:cNvPr id="55300" name="Rectangle 3"/>
          <p:cNvSpPr>
            <a:spLocks noChangeArrowheads="1"/>
          </p:cNvSpPr>
          <p:nvPr/>
        </p:nvSpPr>
        <p:spPr bwMode="auto">
          <a:xfrm>
            <a:off x="838200" y="5638800"/>
            <a:ext cx="8001000" cy="708025"/>
          </a:xfrm>
          <a:prstGeom prst="rect">
            <a:avLst/>
          </a:prstGeom>
          <a:noFill/>
          <a:ln w="9525">
            <a:noFill/>
            <a:miter lim="800000"/>
            <a:headEnd/>
            <a:tailEnd/>
          </a:ln>
        </p:spPr>
        <p:txBody>
          <a:bodyPr>
            <a:spAutoFit/>
          </a:bodyPr>
          <a:lstStyle/>
          <a:p>
            <a:r>
              <a:rPr lang="en-US" altLang="en-US" sz="2000" dirty="0">
                <a:latin typeface="Times-Roman" charset="0"/>
              </a:rPr>
              <a:t>The electrical characteristics of the PV–motor combination need to be</a:t>
            </a:r>
          </a:p>
          <a:p>
            <a:r>
              <a:rPr lang="en-US" altLang="en-US" sz="2000" dirty="0">
                <a:latin typeface="Times-Roman" charset="0"/>
              </a:rPr>
              <a:t>matched to the hydraulic characteristics of the pump and its load</a:t>
            </a:r>
            <a:endParaRPr lang="en-US" altLang="en-US" sz="2000" dirty="0"/>
          </a:p>
        </p:txBody>
      </p:sp>
      <p:pic>
        <p:nvPicPr>
          <p:cNvPr id="115713" name="Picture 1"/>
          <p:cNvPicPr>
            <a:picLocks noChangeAspect="1" noChangeArrowheads="1"/>
          </p:cNvPicPr>
          <p:nvPr/>
        </p:nvPicPr>
        <p:blipFill rotWithShape="1">
          <a:blip r:embed="rId3"/>
          <a:srcRect r="6723"/>
          <a:stretch/>
        </p:blipFill>
        <p:spPr bwMode="auto">
          <a:xfrm>
            <a:off x="1066801" y="2743200"/>
            <a:ext cx="7162800" cy="2209800"/>
          </a:xfrm>
          <a:prstGeom prst="rect">
            <a:avLst/>
          </a:prstGeom>
          <a:noFill/>
          <a:ln w="9525">
            <a:noFill/>
            <a:miter lim="800000"/>
            <a:headEnd/>
            <a:tailEnd/>
          </a:ln>
          <a:effectLst/>
        </p:spPr>
      </p:pic>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algn="ctr" eaLnBrk="1" hangingPunct="1"/>
            <a:r>
              <a:rPr lang="en-US" altLang="en-US">
                <a:ea typeface="ＭＳ Ｐゴシック" pitchFamily="34" charset="-128"/>
              </a:rPr>
              <a:t>Hydraulic System Curves</a:t>
            </a:r>
          </a:p>
        </p:txBody>
      </p:sp>
      <p:pic>
        <p:nvPicPr>
          <p:cNvPr id="56324" name="Picture 4"/>
          <p:cNvPicPr>
            <a:picLocks noChangeAspect="1"/>
          </p:cNvPicPr>
          <p:nvPr/>
        </p:nvPicPr>
        <p:blipFill>
          <a:blip r:embed="rId3"/>
          <a:srcRect/>
          <a:stretch>
            <a:fillRect/>
          </a:stretch>
        </p:blipFill>
        <p:spPr bwMode="auto">
          <a:xfrm>
            <a:off x="609599" y="2215673"/>
            <a:ext cx="7620001" cy="3270727"/>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56325" name="Rectangle 5"/>
              <p:cNvSpPr>
                <a:spLocks noChangeArrowheads="1"/>
              </p:cNvSpPr>
              <p:nvPr/>
            </p:nvSpPr>
            <p:spPr bwMode="auto">
              <a:xfrm>
                <a:off x="609600" y="5324475"/>
                <a:ext cx="7620000" cy="1323439"/>
              </a:xfrm>
              <a:prstGeom prst="rect">
                <a:avLst/>
              </a:prstGeom>
              <a:noFill/>
              <a:ln w="9525">
                <a:noFill/>
                <a:miter lim="800000"/>
                <a:headEnd/>
                <a:tailEnd/>
              </a:ln>
            </p:spPr>
            <p:txBody>
              <a:bodyPr>
                <a:spAutoFit/>
              </a:bodyPr>
              <a:lstStyle/>
              <a:p>
                <a:r>
                  <a:rPr lang="en-US" altLang="en-US" sz="2000" dirty="0">
                    <a:latin typeface="Times-Roman" charset="0"/>
                  </a:rPr>
                  <a:t>An </a:t>
                </a:r>
                <a:r>
                  <a:rPr lang="ja-JP" altLang="en-US" sz="2000" dirty="0">
                    <a:latin typeface="Times-Roman" charset="0"/>
                  </a:rPr>
                  <a:t>“</a:t>
                </a:r>
                <a:r>
                  <a:rPr lang="en-US" altLang="ja-JP" sz="2000" dirty="0">
                    <a:latin typeface="Times-Roman" charset="0"/>
                  </a:rPr>
                  <a:t>open</a:t>
                </a:r>
                <a:r>
                  <a:rPr lang="ja-JP" altLang="en-US" sz="2000" dirty="0">
                    <a:latin typeface="Times-Roman" charset="0"/>
                  </a:rPr>
                  <a:t>”</a:t>
                </a:r>
                <a:r>
                  <a:rPr lang="en-US" altLang="ja-JP" sz="2000" dirty="0">
                    <a:latin typeface="Times-Roman" charset="0"/>
                  </a:rPr>
                  <a:t> system and the resulting </a:t>
                </a:r>
                <a:r>
                  <a:rPr lang="ja-JP" altLang="en-US" sz="2000" dirty="0">
                    <a:latin typeface="Times-Roman" charset="0"/>
                  </a:rPr>
                  <a:t>“</a:t>
                </a:r>
                <a:r>
                  <a:rPr lang="en-US" altLang="ja-JP" sz="2000" dirty="0">
                    <a:latin typeface="Times-Roman" charset="0"/>
                  </a:rPr>
                  <a:t>system curve</a:t>
                </a:r>
                <a:r>
                  <a:rPr lang="ja-JP" altLang="en-US" sz="2000" dirty="0">
                    <a:latin typeface="Times-Roman" charset="0"/>
                  </a:rPr>
                  <a:t>”</a:t>
                </a:r>
                <a:r>
                  <a:rPr lang="en-US" altLang="ja-JP" sz="2000" dirty="0">
                    <a:latin typeface="Times-Roman" charset="0"/>
                  </a:rPr>
                  <a:t> showing the static and friction head components.</a:t>
                </a:r>
              </a:p>
              <a:p>
                <a:endParaRPr lang="en-US" altLang="en-US" sz="2000" dirty="0">
                  <a:latin typeface="Times-Roman" charset="0"/>
                </a:endParaRPr>
              </a:p>
              <a:p>
                <a:pPr/>
                <a14:m>
                  <m:oMathPara xmlns:m="http://schemas.openxmlformats.org/officeDocument/2006/math">
                    <m:oMathParaPr>
                      <m:jc m:val="centerGroup"/>
                    </m:oMathParaPr>
                    <m:oMath xmlns:m="http://schemas.openxmlformats.org/officeDocument/2006/math">
                      <m:r>
                        <a:rPr lang="en-US" altLang="en-US" sz="2000" i="1" dirty="0" smtClean="0">
                          <a:latin typeface="Cambria Math" panose="02040503050406030204" pitchFamily="18" charset="0"/>
                        </a:rPr>
                        <m:t>1</m:t>
                      </m:r>
                      <m:r>
                        <a:rPr lang="en-US" altLang="en-US" sz="2000" b="0" i="1" dirty="0" smtClean="0">
                          <a:latin typeface="Cambria Math" panose="02040503050406030204" pitchFamily="18" charset="0"/>
                        </a:rPr>
                        <m:t> </m:t>
                      </m:r>
                      <m:r>
                        <a:rPr lang="en-US" altLang="en-US" sz="2000" b="0" i="1" dirty="0" smtClean="0">
                          <a:latin typeface="Cambria Math" panose="02040503050406030204" pitchFamily="18" charset="0"/>
                        </a:rPr>
                        <m:t>𝑓𝑡</m:t>
                      </m:r>
                      <m:r>
                        <a:rPr lang="en-US" altLang="en-US" sz="2000" b="0" i="1" dirty="0" smtClean="0">
                          <a:latin typeface="Cambria Math" panose="02040503050406030204" pitchFamily="18" charset="0"/>
                        </a:rPr>
                        <m:t> </m:t>
                      </m:r>
                      <m:r>
                        <a:rPr lang="en-US" altLang="en-US" sz="2000" b="0" i="1" dirty="0" smtClean="0">
                          <a:latin typeface="Cambria Math" panose="02040503050406030204" pitchFamily="18" charset="0"/>
                        </a:rPr>
                        <m:t>𝑜𝑓</m:t>
                      </m:r>
                      <m:r>
                        <a:rPr lang="en-US" altLang="en-US" sz="2000" b="0" i="1" dirty="0" smtClean="0">
                          <a:latin typeface="Cambria Math" panose="02040503050406030204" pitchFamily="18" charset="0"/>
                        </a:rPr>
                        <m:t> </m:t>
                      </m:r>
                      <m:r>
                        <a:rPr lang="en-US" altLang="en-US" sz="2000" b="0" i="1" dirty="0" smtClean="0">
                          <a:latin typeface="Cambria Math" panose="02040503050406030204" pitchFamily="18" charset="0"/>
                        </a:rPr>
                        <m:t>h𝑒𝑎𝑑</m:t>
                      </m:r>
                      <m:r>
                        <a:rPr lang="en-US" altLang="en-US" sz="2000" b="0" i="1" dirty="0" smtClean="0">
                          <a:latin typeface="Cambria Math" panose="02040503050406030204" pitchFamily="18" charset="0"/>
                        </a:rPr>
                        <m:t>=</m:t>
                      </m:r>
                      <m:f>
                        <m:fPr>
                          <m:type m:val="lin"/>
                          <m:ctrlPr>
                            <a:rPr lang="en-US" altLang="en-US" sz="2000" b="0" i="1" dirty="0" smtClean="0">
                              <a:latin typeface="Cambria Math" panose="02040503050406030204" pitchFamily="18" charset="0"/>
                            </a:rPr>
                          </m:ctrlPr>
                        </m:fPr>
                        <m:num>
                          <m:r>
                            <a:rPr lang="en-US" altLang="en-US" sz="2000" b="0" i="1" dirty="0" smtClean="0">
                              <a:latin typeface="Cambria Math" panose="02040503050406030204" pitchFamily="18" charset="0"/>
                            </a:rPr>
                            <m:t>62.4</m:t>
                          </m:r>
                          <m:r>
                            <a:rPr lang="en-US" altLang="en-US" sz="2000" b="0" i="1" dirty="0" smtClean="0">
                              <a:latin typeface="Cambria Math" panose="02040503050406030204" pitchFamily="18" charset="0"/>
                            </a:rPr>
                            <m:t>𝑙𝑏</m:t>
                          </m:r>
                        </m:num>
                        <m:den>
                          <m:r>
                            <a:rPr lang="en-US" altLang="en-US" sz="2000" b="0" i="1" dirty="0" smtClean="0">
                              <a:latin typeface="Cambria Math" panose="02040503050406030204" pitchFamily="18" charset="0"/>
                            </a:rPr>
                            <m:t>144</m:t>
                          </m:r>
                          <m:r>
                            <a:rPr lang="en-US" altLang="en-US" sz="2000" b="0" i="1" dirty="0" smtClean="0">
                              <a:latin typeface="Cambria Math" panose="02040503050406030204" pitchFamily="18" charset="0"/>
                            </a:rPr>
                            <m:t>𝑖𝑛</m:t>
                          </m:r>
                        </m:den>
                      </m:f>
                      <m:r>
                        <a:rPr lang="en-US" altLang="en-US" sz="2000" b="0" i="1" dirty="0" smtClean="0">
                          <a:latin typeface="Cambria Math" panose="02040503050406030204" pitchFamily="18" charset="0"/>
                        </a:rPr>
                        <m:t>=0.433</m:t>
                      </m:r>
                      <m:r>
                        <a:rPr lang="en-US" altLang="en-US" sz="2000" b="0" i="1" dirty="0" smtClean="0">
                          <a:latin typeface="Cambria Math" panose="02040503050406030204" pitchFamily="18" charset="0"/>
                        </a:rPr>
                        <m:t>𝑝𝑠𝑖</m:t>
                      </m:r>
                    </m:oMath>
                  </m:oMathPara>
                </a14:m>
                <a:endParaRPr lang="en-US" altLang="en-US" sz="2000" dirty="0"/>
              </a:p>
            </p:txBody>
          </p:sp>
        </mc:Choice>
        <mc:Fallback xmlns="">
          <p:sp>
            <p:nvSpPr>
              <p:cNvPr id="56325" name="Rectangle 5"/>
              <p:cNvSpPr>
                <a:spLocks noRot="1" noChangeAspect="1" noMove="1" noResize="1" noEditPoints="1" noAdjustHandles="1" noChangeArrowheads="1" noChangeShapeType="1" noTextEdit="1"/>
              </p:cNvSpPr>
              <p:nvPr/>
            </p:nvSpPr>
            <p:spPr bwMode="auto">
              <a:xfrm>
                <a:off x="609600" y="5324475"/>
                <a:ext cx="7620000" cy="1323439"/>
              </a:xfrm>
              <a:prstGeom prst="rect">
                <a:avLst/>
              </a:prstGeom>
              <a:blipFill>
                <a:blip r:embed="rId4"/>
                <a:stretch>
                  <a:fillRect l="-800" t="-3211" b="-53211"/>
                </a:stretch>
              </a:blipFill>
              <a:ln w="9525">
                <a:noFill/>
                <a:miter lim="800000"/>
                <a:headEnd/>
                <a:tailEnd/>
              </a:ln>
            </p:spPr>
            <p:txBody>
              <a:bodyPr/>
              <a:lstStyle/>
              <a:p>
                <a:r>
                  <a:rPr lang="zh-CN" altLang="en-US">
                    <a:noFill/>
                  </a:rPr>
                  <a:t> </a:t>
                </a:r>
              </a:p>
            </p:txBody>
          </p:sp>
        </mc:Fallback>
      </mc:AlternateContent>
      <p:sp>
        <p:nvSpPr>
          <p:cNvPr id="3" name="矩形 2">
            <a:extLst>
              <a:ext uri="{FF2B5EF4-FFF2-40B4-BE49-F238E27FC236}">
                <a16:creationId xmlns:a16="http://schemas.microsoft.com/office/drawing/2014/main" id="{C2C6A1FF-7319-4B1F-9F58-89C16B8C60FB}"/>
              </a:ext>
            </a:extLst>
          </p:cNvPr>
          <p:cNvSpPr/>
          <p:nvPr/>
        </p:nvSpPr>
        <p:spPr>
          <a:xfrm>
            <a:off x="533400" y="1150917"/>
            <a:ext cx="8074024" cy="1200329"/>
          </a:xfrm>
          <a:prstGeom prst="rect">
            <a:avLst/>
          </a:prstGeom>
        </p:spPr>
        <p:txBody>
          <a:bodyPr wrap="square">
            <a:spAutoFit/>
          </a:bodyPr>
          <a:lstStyle/>
          <a:p>
            <a:r>
              <a:rPr lang="en-US" altLang="zh-CN" dirty="0">
                <a:latin typeface="Times-Roman"/>
              </a:rPr>
              <a:t>If the pump is capable of supplying only enough pressure to the column of water to overcome the static head, the water would rise in the pipe and just make it to the discharge point and then stop. In order to create flow, the pump must provide an extra amount of head to overcome friction losses in the piping system.</a:t>
            </a:r>
            <a:endParaRPr lang="zh-CN" altLang="en-US"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C23981-1178-4F0B-9804-FD6AD9ECDDC1}"/>
              </a:ext>
            </a:extLst>
          </p:cNvPr>
          <p:cNvSpPr>
            <a:spLocks noGrp="1"/>
          </p:cNvSpPr>
          <p:nvPr>
            <p:ph type="title"/>
          </p:nvPr>
        </p:nvSpPr>
        <p:spPr/>
        <p:txBody>
          <a:bodyPr/>
          <a:lstStyle/>
          <a:p>
            <a:r>
              <a:rPr lang="en-US" altLang="zh-CN" dirty="0"/>
              <a:t>Microinverters</a:t>
            </a:r>
            <a:endParaRPr lang="zh-CN" altLang="en-US" dirty="0"/>
          </a:p>
        </p:txBody>
      </p:sp>
      <p:sp>
        <p:nvSpPr>
          <p:cNvPr id="3" name="内容占位符 2">
            <a:extLst>
              <a:ext uri="{FF2B5EF4-FFF2-40B4-BE49-F238E27FC236}">
                <a16:creationId xmlns:a16="http://schemas.microsoft.com/office/drawing/2014/main" id="{04A616BC-B1FE-4E6B-806F-F6DCBE638E22}"/>
              </a:ext>
            </a:extLst>
          </p:cNvPr>
          <p:cNvSpPr>
            <a:spLocks noGrp="1"/>
          </p:cNvSpPr>
          <p:nvPr>
            <p:ph idx="1"/>
          </p:nvPr>
        </p:nvSpPr>
        <p:spPr/>
        <p:txBody>
          <a:bodyPr/>
          <a:lstStyle/>
          <a:p>
            <a:r>
              <a:rPr lang="en-US" altLang="zh-CN" dirty="0"/>
              <a:t>Two ways to reduce the cost of inverter for larger arrays:</a:t>
            </a:r>
          </a:p>
          <a:p>
            <a:pPr lvl="1"/>
            <a:r>
              <a:rPr lang="en-US" altLang="zh-CN" dirty="0"/>
              <a:t>Strings of PV modules may be tied into inverters.</a:t>
            </a:r>
          </a:p>
          <a:p>
            <a:pPr lvl="1"/>
            <a:r>
              <a:rPr lang="en-US" altLang="zh-CN" dirty="0"/>
              <a:t>Large, central inverter systems providing three-phase power to the grid.</a:t>
            </a:r>
            <a:endParaRPr lang="zh-CN" altLang="en-US" dirty="0"/>
          </a:p>
        </p:txBody>
      </p:sp>
      <p:sp>
        <p:nvSpPr>
          <p:cNvPr id="4" name="灯片编号占位符 3">
            <a:extLst>
              <a:ext uri="{FF2B5EF4-FFF2-40B4-BE49-F238E27FC236}">
                <a16:creationId xmlns:a16="http://schemas.microsoft.com/office/drawing/2014/main" id="{D258BE45-A57D-4E9A-A3F9-4C909795289D}"/>
              </a:ext>
            </a:extLst>
          </p:cNvPr>
          <p:cNvSpPr>
            <a:spLocks noGrp="1"/>
          </p:cNvSpPr>
          <p:nvPr>
            <p:ph type="sldNum" sz="quarter" idx="12"/>
          </p:nvPr>
        </p:nvSpPr>
        <p:spPr/>
        <p:txBody>
          <a:bodyPr/>
          <a:lstStyle/>
          <a:p>
            <a:pPr>
              <a:defRPr/>
            </a:pPr>
            <a:fld id="{A5A7C52C-B8D8-46AC-9434-6888604DA894}" type="slidenum">
              <a:rPr lang="en-US" altLang="zh-CN" smtClean="0"/>
              <a:pPr>
                <a:defRPr/>
              </a:pPr>
              <a:t>6</a:t>
            </a:fld>
            <a:endParaRPr lang="en-US" altLang="zh-CN"/>
          </a:p>
        </p:txBody>
      </p:sp>
      <p:pic>
        <p:nvPicPr>
          <p:cNvPr id="5" name="Picture 4">
            <a:extLst>
              <a:ext uri="{FF2B5EF4-FFF2-40B4-BE49-F238E27FC236}">
                <a16:creationId xmlns:a16="http://schemas.microsoft.com/office/drawing/2014/main" id="{E40C61C8-DCAA-452B-92FB-98240CD85D7B}"/>
              </a:ext>
            </a:extLst>
          </p:cNvPr>
          <p:cNvPicPr>
            <a:picLocks noChangeAspect="1"/>
          </p:cNvPicPr>
          <p:nvPr/>
        </p:nvPicPr>
        <p:blipFill rotWithShape="1">
          <a:blip r:embed="rId2"/>
          <a:srcRect l="3598"/>
          <a:stretch/>
        </p:blipFill>
        <p:spPr bwMode="auto">
          <a:xfrm>
            <a:off x="1828799" y="2514600"/>
            <a:ext cx="5699125" cy="4187825"/>
          </a:xfrm>
          <a:prstGeom prst="rect">
            <a:avLst/>
          </a:prstGeom>
          <a:noFill/>
          <a:ln w="9525">
            <a:noFill/>
            <a:miter lim="800000"/>
            <a:headEnd/>
            <a:tailEnd/>
          </a:ln>
        </p:spPr>
      </p:pic>
    </p:spTree>
    <p:extLst>
      <p:ext uri="{BB962C8B-B14F-4D97-AF65-F5344CB8AC3E}">
        <p14:creationId xmlns:p14="http://schemas.microsoft.com/office/powerpoint/2010/main" val="7109914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C12E1345-EB22-41AE-9303-A4A5CDA5D518}"/>
              </a:ext>
            </a:extLst>
          </p:cNvPr>
          <p:cNvSpPr>
            <a:spLocks noGrp="1"/>
          </p:cNvSpPr>
          <p:nvPr>
            <p:ph type="title"/>
          </p:nvPr>
        </p:nvSpPr>
        <p:spPr/>
        <p:txBody>
          <a:bodyPr/>
          <a:lstStyle/>
          <a:p>
            <a:r>
              <a:rPr lang="en-US" altLang="zh-CN" dirty="0"/>
              <a:t>Hydraulic System Curves</a:t>
            </a:r>
            <a:endParaRPr lang="zh-CN" altLang="en-US" dirty="0"/>
          </a:p>
        </p:txBody>
      </p:sp>
      <p:sp>
        <p:nvSpPr>
          <p:cNvPr id="4" name="内容占位符 3">
            <a:extLst>
              <a:ext uri="{FF2B5EF4-FFF2-40B4-BE49-F238E27FC236}">
                <a16:creationId xmlns:a16="http://schemas.microsoft.com/office/drawing/2014/main" id="{BE3BBCD5-4A8D-4835-B5C0-8A49A46463EA}"/>
              </a:ext>
            </a:extLst>
          </p:cNvPr>
          <p:cNvSpPr>
            <a:spLocks noGrp="1"/>
          </p:cNvSpPr>
          <p:nvPr>
            <p:ph idx="1"/>
          </p:nvPr>
        </p:nvSpPr>
        <p:spPr/>
        <p:txBody>
          <a:bodyPr/>
          <a:lstStyle/>
          <a:p>
            <a:r>
              <a:rPr lang="en-US" altLang="zh-CN" dirty="0"/>
              <a:t>Pressure Loss Due to Friction in Plastic Pipe, Feet of Water per 100 ft of Tube for Various Nominal Tube Diameters</a:t>
            </a:r>
            <a:endParaRPr lang="zh-CN" altLang="en-US" dirty="0"/>
          </a:p>
        </p:txBody>
      </p:sp>
      <p:pic>
        <p:nvPicPr>
          <p:cNvPr id="5" name="图片 4">
            <a:extLst>
              <a:ext uri="{FF2B5EF4-FFF2-40B4-BE49-F238E27FC236}">
                <a16:creationId xmlns:a16="http://schemas.microsoft.com/office/drawing/2014/main" id="{C543A4B2-0CA4-459B-BC34-59A3637FFEA8}"/>
              </a:ext>
            </a:extLst>
          </p:cNvPr>
          <p:cNvPicPr>
            <a:picLocks noChangeAspect="1"/>
          </p:cNvPicPr>
          <p:nvPr/>
        </p:nvPicPr>
        <p:blipFill>
          <a:blip r:embed="rId3"/>
          <a:stretch>
            <a:fillRect/>
          </a:stretch>
        </p:blipFill>
        <p:spPr>
          <a:xfrm>
            <a:off x="0" y="2057400"/>
            <a:ext cx="9144000" cy="3997760"/>
          </a:xfrm>
          <a:prstGeom prst="rect">
            <a:avLst/>
          </a:prstGeom>
        </p:spPr>
      </p:pic>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D6D6FCE5-2E3B-4C45-A5D5-CB94E1C36074}"/>
              </a:ext>
            </a:extLst>
          </p:cNvPr>
          <p:cNvSpPr>
            <a:spLocks noGrp="1"/>
          </p:cNvSpPr>
          <p:nvPr>
            <p:ph idx="1"/>
          </p:nvPr>
        </p:nvSpPr>
        <p:spPr/>
        <p:txBody>
          <a:bodyPr/>
          <a:lstStyle/>
          <a:p>
            <a:r>
              <a:rPr lang="en-US" altLang="zh-CN" dirty="0"/>
              <a:t>Friction loss in valves and elbows expressed as equivalent lengths of tube</a:t>
            </a:r>
            <a:endParaRPr lang="zh-CN" altLang="en-US" dirty="0"/>
          </a:p>
        </p:txBody>
      </p:sp>
      <p:pic>
        <p:nvPicPr>
          <p:cNvPr id="3" name="图片 2">
            <a:extLst>
              <a:ext uri="{FF2B5EF4-FFF2-40B4-BE49-F238E27FC236}">
                <a16:creationId xmlns:a16="http://schemas.microsoft.com/office/drawing/2014/main" id="{BF2C3C39-287F-482F-A93A-51AECE9791AC}"/>
              </a:ext>
            </a:extLst>
          </p:cNvPr>
          <p:cNvPicPr>
            <a:picLocks noChangeAspect="1"/>
          </p:cNvPicPr>
          <p:nvPr/>
        </p:nvPicPr>
        <p:blipFill>
          <a:blip r:embed="rId3"/>
          <a:stretch>
            <a:fillRect/>
          </a:stretch>
        </p:blipFill>
        <p:spPr>
          <a:xfrm>
            <a:off x="152400" y="2133600"/>
            <a:ext cx="8839200" cy="3644157"/>
          </a:xfrm>
          <a:prstGeom prst="rect">
            <a:avLst/>
          </a:prstGeom>
        </p:spPr>
      </p:pic>
      <p:sp>
        <p:nvSpPr>
          <p:cNvPr id="4" name="标题 3">
            <a:extLst>
              <a:ext uri="{FF2B5EF4-FFF2-40B4-BE49-F238E27FC236}">
                <a16:creationId xmlns:a16="http://schemas.microsoft.com/office/drawing/2014/main" id="{09EB71BB-54F3-43BF-8590-A3C2AAC0CB73}"/>
              </a:ext>
            </a:extLst>
          </p:cNvPr>
          <p:cNvSpPr>
            <a:spLocks noGrp="1"/>
          </p:cNvSpPr>
          <p:nvPr>
            <p:ph type="title"/>
          </p:nvPr>
        </p:nvSpPr>
        <p:spPr/>
        <p:txBody>
          <a:bodyPr/>
          <a:lstStyle/>
          <a:p>
            <a:r>
              <a:rPr lang="en-US" altLang="zh-CN" dirty="0"/>
              <a:t>Hydraulic System Curves</a:t>
            </a:r>
            <a:endParaRPr lang="zh-CN" altLang="en-US" dirty="0"/>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algn="ctr" eaLnBrk="1" hangingPunct="1"/>
            <a:r>
              <a:rPr lang="en-US" altLang="en-US" dirty="0">
                <a:ea typeface="ＭＳ Ｐゴシック" pitchFamily="34" charset="-128"/>
              </a:rPr>
              <a:t>Hydraulic Pump Curves - load</a:t>
            </a:r>
            <a:endParaRPr lang="en-US" altLang="en-US" dirty="0">
              <a:latin typeface="Times New Roman" pitchFamily="18" charset="0"/>
              <a:ea typeface="ＭＳ Ｐゴシック" pitchFamily="34" charset="-128"/>
              <a:cs typeface="Times New Roman" pitchFamily="18" charset="0"/>
            </a:endParaRPr>
          </a:p>
        </p:txBody>
      </p:sp>
      <p:pic>
        <p:nvPicPr>
          <p:cNvPr id="59395" name="Picture 1"/>
          <p:cNvPicPr>
            <a:picLocks noChangeAspect="1"/>
          </p:cNvPicPr>
          <p:nvPr/>
        </p:nvPicPr>
        <p:blipFill>
          <a:blip r:embed="rId3"/>
          <a:srcRect/>
          <a:stretch>
            <a:fillRect/>
          </a:stretch>
        </p:blipFill>
        <p:spPr bwMode="auto">
          <a:xfrm>
            <a:off x="285750" y="1828800"/>
            <a:ext cx="4197350" cy="3200400"/>
          </a:xfrm>
          <a:prstGeom prst="rect">
            <a:avLst/>
          </a:prstGeom>
          <a:noFill/>
          <a:ln w="9525">
            <a:noFill/>
            <a:miter lim="800000"/>
            <a:headEnd/>
            <a:tailEnd/>
          </a:ln>
        </p:spPr>
      </p:pic>
      <p:pic>
        <p:nvPicPr>
          <p:cNvPr id="59396" name="Picture 4"/>
          <p:cNvPicPr>
            <a:picLocks noChangeAspect="1"/>
          </p:cNvPicPr>
          <p:nvPr/>
        </p:nvPicPr>
        <p:blipFill>
          <a:blip r:embed="rId4"/>
          <a:srcRect/>
          <a:stretch>
            <a:fillRect/>
          </a:stretch>
        </p:blipFill>
        <p:spPr bwMode="auto">
          <a:xfrm>
            <a:off x="4267200" y="1849438"/>
            <a:ext cx="4694238" cy="2901950"/>
          </a:xfrm>
          <a:prstGeom prst="rect">
            <a:avLst/>
          </a:prstGeom>
          <a:noFill/>
          <a:ln w="9525">
            <a:noFill/>
            <a:miter lim="800000"/>
            <a:headEnd/>
            <a:tailEnd/>
          </a:ln>
        </p:spPr>
      </p:pic>
      <p:sp>
        <p:nvSpPr>
          <p:cNvPr id="59397" name="Rectangle 5"/>
          <p:cNvSpPr>
            <a:spLocks noChangeArrowheads="1"/>
          </p:cNvSpPr>
          <p:nvPr/>
        </p:nvSpPr>
        <p:spPr bwMode="auto">
          <a:xfrm>
            <a:off x="781050" y="5410200"/>
            <a:ext cx="7696200" cy="708025"/>
          </a:xfrm>
          <a:prstGeom prst="rect">
            <a:avLst/>
          </a:prstGeom>
          <a:noFill/>
          <a:ln w="9525">
            <a:noFill/>
            <a:miter lim="800000"/>
            <a:headEnd/>
            <a:tailEnd/>
          </a:ln>
        </p:spPr>
        <p:txBody>
          <a:bodyPr>
            <a:spAutoFit/>
          </a:bodyPr>
          <a:lstStyle/>
          <a:p>
            <a:r>
              <a:rPr lang="en-US" altLang="en-US" sz="2000">
                <a:latin typeface="Times-Roman" charset="0"/>
              </a:rPr>
              <a:t>The pump curves for positive displacement pumps and centrifugal pumps have quite different shapes.</a:t>
            </a:r>
            <a:endParaRPr lang="en-US" altLang="en-US" sz="2000"/>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algn="ctr" eaLnBrk="1" hangingPunct="1"/>
            <a:r>
              <a:rPr lang="en-US" altLang="en-US">
                <a:ea typeface="ＭＳ Ｐゴシック" pitchFamily="34" charset="-128"/>
              </a:rPr>
              <a:t>The Delivered Power by the Pump</a:t>
            </a:r>
            <a:endParaRPr lang="en-US" altLang="en-US">
              <a:latin typeface="Times New Roman" pitchFamily="18" charset="0"/>
              <a:ea typeface="ＭＳ Ｐゴシック" pitchFamily="34" charset="-128"/>
              <a:cs typeface="Times New Roman" pitchFamily="18"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44A0C803-43D7-4706-94FA-00FAEF290D42}"/>
                  </a:ext>
                </a:extLst>
              </p:cNvPr>
              <p:cNvSpPr>
                <a:spLocks noGrp="1"/>
              </p:cNvSpPr>
              <p:nvPr>
                <p:ph idx="1"/>
              </p:nvPr>
            </p:nvSpPr>
            <p:spPr/>
            <p:txBody>
              <a:bodyPr/>
              <a:lstStyle/>
              <a:p>
                <a:r>
                  <a:rPr lang="en-US" altLang="zh-CN" sz="2000" dirty="0"/>
                  <a:t>The power delivered by the pump can be calculated by</a:t>
                </a:r>
              </a:p>
              <a:p>
                <a:endParaRPr lang="en-US" altLang="zh-CN" sz="2000" dirty="0"/>
              </a:p>
              <a:p>
                <a:pPr marL="0" indent="0">
                  <a:buNone/>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𝑃</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𝜌</m:t>
                      </m:r>
                      <m:r>
                        <a:rPr lang="en-US" altLang="zh-CN" sz="2000" b="0" i="1" smtClean="0">
                          <a:latin typeface="Cambria Math" panose="02040503050406030204" pitchFamily="18" charset="0"/>
                        </a:rPr>
                        <m:t>𝐻𝑄</m:t>
                      </m:r>
                    </m:oMath>
                  </m:oMathPara>
                </a14:m>
                <a:endParaRPr lang="en-US" altLang="zh-CN" sz="2000" b="0" dirty="0"/>
              </a:p>
              <a:p>
                <a:pPr marL="0" indent="0">
                  <a:buNone/>
                </a:pPr>
                <a:r>
                  <a:rPr lang="en-US" altLang="zh-CN" sz="2000" dirty="0"/>
                  <a:t>Where </a:t>
                </a:r>
                <a14:m>
                  <m:oMath xmlns:m="http://schemas.openxmlformats.org/officeDocument/2006/math">
                    <m:r>
                      <a:rPr lang="en-US" altLang="zh-CN" sz="2000" b="0" i="1" smtClean="0">
                        <a:latin typeface="Cambria Math" panose="02040503050406030204" pitchFamily="18" charset="0"/>
                      </a:rPr>
                      <m:t>𝜌</m:t>
                    </m:r>
                  </m:oMath>
                </a14:m>
                <a:r>
                  <a:rPr lang="zh-CN" altLang="en-US" sz="2000" dirty="0"/>
                  <a:t> </a:t>
                </a:r>
                <a:r>
                  <a:rPr lang="en-US" altLang="zh-CN" sz="2000" dirty="0"/>
                  <a:t>is fluid density.</a:t>
                </a:r>
              </a:p>
              <a:p>
                <a:pPr marL="0" indent="0">
                  <a:buNone/>
                </a:pPr>
                <a:endParaRPr lang="en-US" altLang="zh-CN" sz="2000" dirty="0"/>
              </a:p>
              <a:p>
                <a:pPr marL="0" indent="0">
                  <a:buNone/>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rPr>
                        <m:t>𝑃</m:t>
                      </m:r>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𝑤𝑎𝑡𝑡𝑠</m:t>
                          </m:r>
                        </m:e>
                      </m:d>
                      <m:r>
                        <a:rPr lang="en-US" altLang="zh-CN" sz="1600" b="0" i="1" smtClean="0">
                          <a:latin typeface="Cambria Math" panose="02040503050406030204" pitchFamily="18" charset="0"/>
                        </a:rPr>
                        <m:t>=8.34</m:t>
                      </m:r>
                      <m:f>
                        <m:fPr>
                          <m:type m:val="lin"/>
                          <m:ctrlPr>
                            <a:rPr lang="en-US" altLang="zh-CN" sz="1600" b="0" i="1" smtClean="0">
                              <a:latin typeface="Cambria Math" panose="02040503050406030204" pitchFamily="18" charset="0"/>
                            </a:rPr>
                          </m:ctrlPr>
                        </m:fPr>
                        <m:num>
                          <m:r>
                            <a:rPr lang="en-US" altLang="zh-CN" sz="1600" b="0" i="1" smtClean="0">
                              <a:latin typeface="Cambria Math" panose="02040503050406030204" pitchFamily="18" charset="0"/>
                            </a:rPr>
                            <m:t>𝑙𝑏</m:t>
                          </m:r>
                        </m:num>
                        <m:den>
                          <m:r>
                            <a:rPr lang="en-US" altLang="zh-CN" sz="1600" b="0" i="1" smtClean="0">
                              <a:latin typeface="Cambria Math" panose="02040503050406030204" pitchFamily="18" charset="0"/>
                            </a:rPr>
                            <m:t>𝑔𝑎𝑙</m:t>
                          </m:r>
                        </m:den>
                      </m:f>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𝐻</m:t>
                      </m:r>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𝑓𝑡</m:t>
                          </m:r>
                        </m:e>
                      </m:d>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𝑄</m:t>
                      </m:r>
                      <m:d>
                        <m:dPr>
                          <m:ctrlPr>
                            <a:rPr lang="en-US" altLang="zh-CN" sz="1600" b="0" i="1" smtClean="0">
                              <a:latin typeface="Cambria Math" panose="02040503050406030204" pitchFamily="18" charset="0"/>
                            </a:rPr>
                          </m:ctrlPr>
                        </m:dPr>
                        <m:e>
                          <m:f>
                            <m:fPr>
                              <m:type m:val="lin"/>
                              <m:ctrlPr>
                                <a:rPr lang="en-US" altLang="zh-CN" sz="1600" b="0" i="1" smtClean="0">
                                  <a:latin typeface="Cambria Math" panose="02040503050406030204" pitchFamily="18" charset="0"/>
                                </a:rPr>
                              </m:ctrlPr>
                            </m:fPr>
                            <m:num>
                              <m:r>
                                <a:rPr lang="en-US" altLang="zh-CN" sz="1600" b="0" i="1" smtClean="0">
                                  <a:latin typeface="Cambria Math" panose="02040503050406030204" pitchFamily="18" charset="0"/>
                                </a:rPr>
                                <m:t>𝑔𝑎𝑙</m:t>
                              </m:r>
                            </m:num>
                            <m:den>
                              <m:r>
                                <a:rPr lang="en-US" altLang="zh-CN" sz="1600" b="0" i="1" smtClean="0">
                                  <a:latin typeface="Cambria Math" panose="02040503050406030204" pitchFamily="18" charset="0"/>
                                </a:rPr>
                                <m:t>𝑚𝑖𝑛</m:t>
                              </m:r>
                            </m:den>
                          </m:f>
                        </m:e>
                      </m:d>
                      <m:r>
                        <a:rPr lang="en-US" altLang="zh-CN" sz="1600" b="0" i="1" smtClean="0">
                          <a:latin typeface="Cambria Math" panose="02040503050406030204" pitchFamily="18" charset="0"/>
                        </a:rPr>
                        <m:t>×</m:t>
                      </m:r>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1</m:t>
                          </m:r>
                          <m:f>
                            <m:fPr>
                              <m:type m:val="lin"/>
                              <m:ctrlPr>
                                <a:rPr lang="en-US" altLang="zh-CN" sz="1600" b="0" i="1" smtClean="0">
                                  <a:latin typeface="Cambria Math" panose="02040503050406030204" pitchFamily="18" charset="0"/>
                                </a:rPr>
                              </m:ctrlPr>
                            </m:fPr>
                            <m:num>
                              <m:r>
                                <a:rPr lang="en-US" altLang="zh-CN" sz="1600" b="0" i="1" smtClean="0">
                                  <a:latin typeface="Cambria Math" panose="02040503050406030204" pitchFamily="18" charset="0"/>
                                </a:rPr>
                                <m:t>𝑚𝑖𝑛</m:t>
                              </m:r>
                            </m:num>
                            <m:den>
                              <m:r>
                                <a:rPr lang="en-US" altLang="zh-CN" sz="1600" b="0" i="1" smtClean="0">
                                  <a:latin typeface="Cambria Math" panose="02040503050406030204" pitchFamily="18" charset="0"/>
                                </a:rPr>
                                <m:t>60</m:t>
                              </m:r>
                              <m:r>
                                <a:rPr lang="en-US" altLang="zh-CN" sz="1600" b="0" i="1" smtClean="0">
                                  <a:latin typeface="Cambria Math" panose="02040503050406030204" pitchFamily="18" charset="0"/>
                                </a:rPr>
                                <m:t>𝑠</m:t>
                              </m:r>
                            </m:den>
                          </m:f>
                        </m:e>
                      </m:d>
                      <m:r>
                        <a:rPr lang="en-US" altLang="zh-CN" sz="1600" b="0" i="1" smtClean="0">
                          <a:latin typeface="Cambria Math" panose="02040503050406030204" pitchFamily="18" charset="0"/>
                        </a:rPr>
                        <m:t>×</m:t>
                      </m:r>
                      <m:f>
                        <m:fPr>
                          <m:type m:val="lin"/>
                          <m:ctrlPr>
                            <a:rPr lang="en-US" altLang="zh-CN" sz="1600" b="0" i="1" smtClean="0">
                              <a:latin typeface="Cambria Math" panose="02040503050406030204" pitchFamily="18" charset="0"/>
                            </a:rPr>
                          </m:ctrlPr>
                        </m:fPr>
                        <m:num>
                          <m:r>
                            <a:rPr lang="en-US" altLang="zh-CN" sz="1600" b="0" i="1" smtClean="0">
                              <a:latin typeface="Cambria Math" panose="02040503050406030204" pitchFamily="18" charset="0"/>
                            </a:rPr>
                            <m:t>1.356</m:t>
                          </m:r>
                          <m:r>
                            <a:rPr lang="en-US" altLang="zh-CN" sz="1600" b="0" i="1" smtClean="0">
                              <a:latin typeface="Cambria Math" panose="02040503050406030204" pitchFamily="18" charset="0"/>
                            </a:rPr>
                            <m:t>𝑊</m:t>
                          </m:r>
                        </m:num>
                        <m:den>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𝑓𝑡</m:t>
                              </m:r>
                              <m:r>
                                <a:rPr lang="en-US" altLang="zh-CN" sz="1600" b="0" i="1" smtClean="0">
                                  <a:latin typeface="Cambria Math" panose="02040503050406030204" pitchFamily="18" charset="0"/>
                                </a:rPr>
                                <m:t>−</m:t>
                              </m:r>
                              <m:f>
                                <m:fPr>
                                  <m:type m:val="lin"/>
                                  <m:ctrlPr>
                                    <a:rPr lang="en-US" altLang="zh-CN" sz="1600" b="0" i="1" smtClean="0">
                                      <a:latin typeface="Cambria Math" panose="02040503050406030204" pitchFamily="18" charset="0"/>
                                    </a:rPr>
                                  </m:ctrlPr>
                                </m:fPr>
                                <m:num>
                                  <m:r>
                                    <a:rPr lang="en-US" altLang="zh-CN" sz="1600" b="0" i="1" smtClean="0">
                                      <a:latin typeface="Cambria Math" panose="02040503050406030204" pitchFamily="18" charset="0"/>
                                    </a:rPr>
                                    <m:t>𝑙𝑏</m:t>
                                  </m:r>
                                </m:num>
                                <m:den>
                                  <m:r>
                                    <a:rPr lang="en-US" altLang="zh-CN" sz="1600" b="0" i="1" smtClean="0">
                                      <a:latin typeface="Cambria Math" panose="02040503050406030204" pitchFamily="18" charset="0"/>
                                    </a:rPr>
                                    <m:t>𝑠</m:t>
                                  </m:r>
                                </m:den>
                              </m:f>
                            </m:e>
                          </m:d>
                        </m:den>
                      </m:f>
                    </m:oMath>
                  </m:oMathPara>
                </a14:m>
                <a:endParaRPr lang="en-US" altLang="zh-CN" sz="1600" b="0" dirty="0"/>
              </a:p>
              <a:p>
                <a:pPr marL="0" indent="0">
                  <a:buNone/>
                </a:pPr>
                <a:endParaRPr lang="en-US" altLang="zh-CN" sz="2000" b="0" dirty="0"/>
              </a:p>
              <a:p>
                <a:pPr marL="0" indent="0">
                  <a:buNone/>
                </a:pPr>
                <a:r>
                  <a:rPr lang="en-US" altLang="zh-CN" sz="2000" b="0" dirty="0"/>
                  <a:t>Then,</a:t>
                </a:r>
              </a:p>
              <a:p>
                <a:pPr marL="0" indent="0">
                  <a:buNone/>
                </a:pPr>
                <a14:m>
                  <m:oMathPara xmlns:m="http://schemas.openxmlformats.org/officeDocument/2006/math">
                    <m:oMathParaPr>
                      <m:jc m:val="centerGroup"/>
                    </m:oMathParaPr>
                    <m:oMath xmlns:m="http://schemas.openxmlformats.org/officeDocument/2006/math">
                      <m:r>
                        <a:rPr lang="en-US" altLang="zh-CN" sz="2000" i="1">
                          <a:latin typeface="Cambria Math" panose="02040503050406030204" pitchFamily="18" charset="0"/>
                        </a:rPr>
                        <m:t>𝑃</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𝑤𝑎𝑡𝑡𝑠</m:t>
                          </m:r>
                        </m:e>
                      </m:d>
                      <m:r>
                        <a:rPr lang="en-US" altLang="zh-CN" sz="2000" i="1">
                          <a:latin typeface="Cambria Math" panose="02040503050406030204" pitchFamily="18" charset="0"/>
                        </a:rPr>
                        <m:t>=</m:t>
                      </m:r>
                      <m:r>
                        <a:rPr lang="en-US" altLang="zh-CN" sz="2000" b="0" i="1" smtClean="0">
                          <a:latin typeface="Cambria Math" panose="02040503050406030204" pitchFamily="18" charset="0"/>
                        </a:rPr>
                        <m:t>0.1885×</m:t>
                      </m:r>
                      <m:r>
                        <a:rPr lang="en-US" altLang="zh-CN" sz="2000" i="1">
                          <a:latin typeface="Cambria Math" panose="02040503050406030204" pitchFamily="18" charset="0"/>
                        </a:rPr>
                        <m:t>𝐻</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𝑓𝑡</m:t>
                          </m:r>
                        </m:e>
                      </m:d>
                      <m:r>
                        <a:rPr lang="en-US" altLang="zh-CN" sz="2000" i="1">
                          <a:latin typeface="Cambria Math" panose="02040503050406030204" pitchFamily="18" charset="0"/>
                        </a:rPr>
                        <m:t>×</m:t>
                      </m:r>
                      <m:r>
                        <a:rPr lang="en-US" altLang="zh-CN" sz="2000" i="1">
                          <a:latin typeface="Cambria Math" panose="02040503050406030204" pitchFamily="18" charset="0"/>
                        </a:rPr>
                        <m:t>𝑄</m:t>
                      </m:r>
                      <m:d>
                        <m:dPr>
                          <m:ctrlPr>
                            <a:rPr lang="en-US" altLang="zh-CN" sz="2000" i="1">
                              <a:latin typeface="Cambria Math" panose="02040503050406030204" pitchFamily="18" charset="0"/>
                            </a:rPr>
                          </m:ctrlPr>
                        </m:dPr>
                        <m:e>
                          <m:f>
                            <m:fPr>
                              <m:type m:val="lin"/>
                              <m:ctrlPr>
                                <a:rPr lang="en-US" altLang="zh-CN" sz="2000" i="1">
                                  <a:latin typeface="Cambria Math" panose="02040503050406030204" pitchFamily="18" charset="0"/>
                                </a:rPr>
                              </m:ctrlPr>
                            </m:fPr>
                            <m:num>
                              <m:r>
                                <a:rPr lang="en-US" altLang="zh-CN" sz="2000" i="1">
                                  <a:latin typeface="Cambria Math" panose="02040503050406030204" pitchFamily="18" charset="0"/>
                                </a:rPr>
                                <m:t>𝑔𝑎𝑙</m:t>
                              </m:r>
                            </m:num>
                            <m:den>
                              <m:r>
                                <a:rPr lang="en-US" altLang="zh-CN" sz="2000" i="1">
                                  <a:latin typeface="Cambria Math" panose="02040503050406030204" pitchFamily="18" charset="0"/>
                                </a:rPr>
                                <m:t>𝑚𝑖𝑛</m:t>
                              </m:r>
                            </m:den>
                          </m:f>
                        </m:e>
                      </m:d>
                    </m:oMath>
                  </m:oMathPara>
                </a14:m>
                <a:endParaRPr lang="en-US" altLang="zh-CN" sz="2000" dirty="0"/>
              </a:p>
              <a:p>
                <a:pPr marL="0" indent="0">
                  <a:buNone/>
                </a:pPr>
                <a:endParaRPr lang="en-US" altLang="zh-CN" sz="2000" dirty="0"/>
              </a:p>
              <a:p>
                <a:pPr marL="0" indent="0">
                  <a:buNone/>
                </a:pPr>
                <a:r>
                  <a:rPr lang="en-US" altLang="zh-CN" sz="2000" dirty="0"/>
                  <a:t>In SI units,</a:t>
                </a:r>
              </a:p>
              <a:p>
                <a:pPr marL="0" indent="0">
                  <a:buNone/>
                </a:pPr>
                <a14:m>
                  <m:oMathPara xmlns:m="http://schemas.openxmlformats.org/officeDocument/2006/math">
                    <m:oMathParaPr>
                      <m:jc m:val="centerGroup"/>
                    </m:oMathParaPr>
                    <m:oMath xmlns:m="http://schemas.openxmlformats.org/officeDocument/2006/math">
                      <m:r>
                        <a:rPr lang="en-US" altLang="zh-CN" sz="2000" i="1">
                          <a:latin typeface="Cambria Math" panose="02040503050406030204" pitchFamily="18" charset="0"/>
                        </a:rPr>
                        <m:t>𝑃</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𝑤𝑎𝑡𝑡𝑠</m:t>
                          </m:r>
                        </m:e>
                      </m:d>
                      <m:r>
                        <a:rPr lang="en-US" altLang="zh-CN" sz="2000" i="1">
                          <a:latin typeface="Cambria Math" panose="02040503050406030204" pitchFamily="18" charset="0"/>
                        </a:rPr>
                        <m:t>=</m:t>
                      </m:r>
                      <m:r>
                        <a:rPr lang="en-US" altLang="zh-CN" sz="2000" b="0" i="1" smtClean="0">
                          <a:latin typeface="Cambria Math" panose="02040503050406030204" pitchFamily="18" charset="0"/>
                        </a:rPr>
                        <m:t>9.81</m:t>
                      </m:r>
                      <m:r>
                        <a:rPr lang="en-US" altLang="zh-CN" sz="2000" i="1">
                          <a:latin typeface="Cambria Math" panose="02040503050406030204" pitchFamily="18" charset="0"/>
                        </a:rPr>
                        <m:t>×</m:t>
                      </m:r>
                      <m:r>
                        <a:rPr lang="en-US" altLang="zh-CN" sz="2000" i="1">
                          <a:latin typeface="Cambria Math" panose="02040503050406030204" pitchFamily="18" charset="0"/>
                        </a:rPr>
                        <m:t>𝐻</m:t>
                      </m:r>
                      <m:d>
                        <m:dPr>
                          <m:ctrlPr>
                            <a:rPr lang="en-US" altLang="zh-CN" sz="2000" i="1">
                              <a:latin typeface="Cambria Math" panose="02040503050406030204" pitchFamily="18" charset="0"/>
                            </a:rPr>
                          </m:ctrlPr>
                        </m:dPr>
                        <m:e>
                          <m:r>
                            <a:rPr lang="en-US" altLang="zh-CN" sz="2000" b="0" i="1" smtClean="0">
                              <a:latin typeface="Cambria Math" panose="02040503050406030204" pitchFamily="18" charset="0"/>
                            </a:rPr>
                            <m:t>𝑚</m:t>
                          </m:r>
                        </m:e>
                      </m:d>
                      <m:r>
                        <a:rPr lang="en-US" altLang="zh-CN" sz="2000" i="1">
                          <a:latin typeface="Cambria Math" panose="02040503050406030204" pitchFamily="18" charset="0"/>
                        </a:rPr>
                        <m:t>×</m:t>
                      </m:r>
                      <m:r>
                        <a:rPr lang="en-US" altLang="zh-CN" sz="2000" i="1">
                          <a:latin typeface="Cambria Math" panose="02040503050406030204" pitchFamily="18" charset="0"/>
                        </a:rPr>
                        <m:t>𝑄</m:t>
                      </m:r>
                      <m:d>
                        <m:dPr>
                          <m:ctrlPr>
                            <a:rPr lang="en-US" altLang="zh-CN" sz="2000" i="1">
                              <a:latin typeface="Cambria Math" panose="02040503050406030204" pitchFamily="18" charset="0"/>
                            </a:rPr>
                          </m:ctrlPr>
                        </m:dPr>
                        <m:e>
                          <m:f>
                            <m:fPr>
                              <m:type m:val="lin"/>
                              <m:ctrlPr>
                                <a:rPr lang="en-US" altLang="zh-CN" sz="2000" i="1">
                                  <a:latin typeface="Cambria Math" panose="02040503050406030204" pitchFamily="18" charset="0"/>
                                </a:rPr>
                              </m:ctrlPr>
                            </m:fPr>
                            <m:num>
                              <m:r>
                                <a:rPr lang="en-US" altLang="zh-CN" sz="2000" i="1">
                                  <a:latin typeface="Cambria Math" panose="02040503050406030204" pitchFamily="18" charset="0"/>
                                </a:rPr>
                                <m:t>𝑔𝑎𝑙</m:t>
                              </m:r>
                            </m:num>
                            <m:den>
                              <m:r>
                                <a:rPr lang="en-US" altLang="zh-CN" sz="2000" i="1">
                                  <a:latin typeface="Cambria Math" panose="02040503050406030204" pitchFamily="18" charset="0"/>
                                </a:rPr>
                                <m:t>𝑚𝑖𝑛</m:t>
                              </m:r>
                            </m:den>
                          </m:f>
                        </m:e>
                      </m:d>
                    </m:oMath>
                  </m:oMathPara>
                </a14:m>
                <a:endParaRPr lang="en-US" altLang="zh-CN" sz="2000" dirty="0"/>
              </a:p>
              <a:p>
                <a:pPr marL="0" indent="0">
                  <a:buNone/>
                </a:pPr>
                <a:endParaRPr lang="en-US" altLang="zh-CN" sz="2000" dirty="0"/>
              </a:p>
              <a:p>
                <a:pPr marL="0" indent="0">
                  <a:buNone/>
                </a:pPr>
                <a:endParaRPr lang="en-US" altLang="zh-CN" sz="2000" b="0" dirty="0"/>
              </a:p>
            </p:txBody>
          </p:sp>
        </mc:Choice>
        <mc:Fallback xmlns="">
          <p:sp>
            <p:nvSpPr>
              <p:cNvPr id="3" name="内容占位符 2">
                <a:extLst>
                  <a:ext uri="{FF2B5EF4-FFF2-40B4-BE49-F238E27FC236}">
                    <a16:creationId xmlns:a16="http://schemas.microsoft.com/office/drawing/2014/main" id="{44A0C803-43D7-4706-94FA-00FAEF290D42}"/>
                  </a:ext>
                </a:extLst>
              </p:cNvPr>
              <p:cNvSpPr>
                <a:spLocks noGrp="1" noRot="1" noChangeAspect="1" noMove="1" noResize="1" noEditPoints="1" noAdjustHandles="1" noChangeArrowheads="1" noChangeShapeType="1" noTextEdit="1"/>
              </p:cNvSpPr>
              <p:nvPr>
                <p:ph idx="1"/>
              </p:nvPr>
            </p:nvSpPr>
            <p:spPr>
              <a:blipFill>
                <a:blip r:embed="rId3"/>
                <a:stretch>
                  <a:fillRect l="-773" t="-615" r="-3632" b="-3444"/>
                </a:stretch>
              </a:blipFill>
            </p:spPr>
            <p:txBody>
              <a:bodyPr/>
              <a:lstStyle/>
              <a:p>
                <a:r>
                  <a:rPr lang="zh-CN" altLang="en-US">
                    <a:noFill/>
                  </a:rPr>
                  <a:t> </a:t>
                </a:r>
              </a:p>
            </p:txBody>
          </p:sp>
        </mc:Fallback>
      </mc:AlternateContent>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algn="ctr" eaLnBrk="1" hangingPunct="1"/>
            <a:r>
              <a:rPr lang="en-US" altLang="en-US" sz="2400" dirty="0">
                <a:ea typeface="ＭＳ Ｐゴシック" pitchFamily="34" charset="-128"/>
              </a:rPr>
              <a:t>Pump Curves for the Jacuzzi SJ1C11 DC Centrifugal Pump</a:t>
            </a:r>
            <a:endParaRPr lang="en-US" altLang="en-US" sz="2400" dirty="0">
              <a:latin typeface="Times New Roman" pitchFamily="18" charset="0"/>
              <a:ea typeface="ＭＳ Ｐゴシック" pitchFamily="34" charset="-128"/>
              <a:cs typeface="Times New Roman" pitchFamily="18" charset="0"/>
            </a:endParaRPr>
          </a:p>
        </p:txBody>
      </p:sp>
      <p:sp>
        <p:nvSpPr>
          <p:cNvPr id="61443" name="Rectangle 3"/>
          <p:cNvSpPr>
            <a:spLocks noChangeArrowheads="1"/>
          </p:cNvSpPr>
          <p:nvPr/>
        </p:nvSpPr>
        <p:spPr bwMode="auto">
          <a:xfrm>
            <a:off x="465138" y="5842000"/>
            <a:ext cx="8077200" cy="1016000"/>
          </a:xfrm>
          <a:prstGeom prst="rect">
            <a:avLst/>
          </a:prstGeom>
          <a:noFill/>
          <a:ln w="9525">
            <a:noFill/>
            <a:miter lim="800000"/>
            <a:headEnd/>
            <a:tailEnd/>
          </a:ln>
        </p:spPr>
        <p:txBody>
          <a:bodyPr>
            <a:spAutoFit/>
          </a:bodyPr>
          <a:lstStyle/>
          <a:p>
            <a:r>
              <a:rPr lang="en-US" altLang="en-US" sz="2000"/>
              <a:t>Pump curves for the Jacuzzi SJ1C11 pump showing pump efficiency for</a:t>
            </a:r>
          </a:p>
          <a:p>
            <a:r>
              <a:rPr lang="en-US" altLang="en-US" sz="2000"/>
              <a:t>various input voltages. Pump efficiencies are also shown, with the peak along the knee of the curves.</a:t>
            </a:r>
          </a:p>
        </p:txBody>
      </p:sp>
      <p:pic>
        <p:nvPicPr>
          <p:cNvPr id="61444" name="Picture 4"/>
          <p:cNvPicPr>
            <a:picLocks noChangeAspect="1"/>
          </p:cNvPicPr>
          <p:nvPr/>
        </p:nvPicPr>
        <p:blipFill>
          <a:blip r:embed="rId3"/>
          <a:srcRect/>
          <a:stretch>
            <a:fillRect/>
          </a:stretch>
        </p:blipFill>
        <p:spPr bwMode="auto">
          <a:xfrm>
            <a:off x="1828800" y="1295400"/>
            <a:ext cx="5715000" cy="4357688"/>
          </a:xfrm>
          <a:prstGeom prst="rect">
            <a:avLst/>
          </a:prstGeom>
          <a:noFill/>
          <a:ln w="9525">
            <a:noFill/>
            <a:miter lim="800000"/>
            <a:headEnd/>
            <a:tailEnd/>
          </a:ln>
        </p:spPr>
      </p:pic>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algn="ctr" eaLnBrk="1" hangingPunct="1"/>
            <a:r>
              <a:rPr lang="en-US" altLang="en-US" dirty="0">
                <a:ea typeface="ＭＳ Ｐゴシック" pitchFamily="34" charset="-128"/>
              </a:rPr>
              <a:t>Hydraulic System Curve</a:t>
            </a:r>
            <a:endParaRPr lang="en-US" altLang="en-US" dirty="0">
              <a:solidFill>
                <a:srgbClr val="FF0000"/>
              </a:solidFill>
              <a:latin typeface="Times New Roman" pitchFamily="18" charset="0"/>
              <a:ea typeface="ＭＳ Ｐゴシック" pitchFamily="34" charset="-128"/>
              <a:cs typeface="Times New Roman" pitchFamily="18" charset="0"/>
            </a:endParaRPr>
          </a:p>
        </p:txBody>
      </p:sp>
      <p:sp>
        <p:nvSpPr>
          <p:cNvPr id="62467" name="Rectangle 3"/>
          <p:cNvSpPr>
            <a:spLocks noChangeArrowheads="1"/>
          </p:cNvSpPr>
          <p:nvPr/>
        </p:nvSpPr>
        <p:spPr bwMode="auto">
          <a:xfrm>
            <a:off x="465138" y="5842000"/>
            <a:ext cx="8077200" cy="708025"/>
          </a:xfrm>
          <a:prstGeom prst="rect">
            <a:avLst/>
          </a:prstGeom>
          <a:noFill/>
          <a:ln w="9525">
            <a:noFill/>
            <a:miter lim="800000"/>
            <a:headEnd/>
            <a:tailEnd/>
          </a:ln>
        </p:spPr>
        <p:txBody>
          <a:bodyPr>
            <a:spAutoFit/>
          </a:bodyPr>
          <a:lstStyle/>
          <a:p>
            <a:r>
              <a:rPr lang="en-US" altLang="en-US" sz="2000" dirty="0"/>
              <a:t>The system curve for the example, superimposed onto the pump curves for</a:t>
            </a:r>
          </a:p>
          <a:p>
            <a:r>
              <a:rPr lang="en-US" altLang="en-US" sz="2000" dirty="0"/>
              <a:t>the Jacuzzi SJ1C11. No flow occurs until pump voltage exceeds about 40 V.</a:t>
            </a:r>
            <a:endParaRPr lang="en-US" altLang="en-US" sz="2000" dirty="0">
              <a:solidFill>
                <a:srgbClr val="000000"/>
              </a:solidFill>
            </a:endParaRPr>
          </a:p>
        </p:txBody>
      </p:sp>
      <p:pic>
        <p:nvPicPr>
          <p:cNvPr id="62468" name="Picture 1"/>
          <p:cNvPicPr>
            <a:picLocks noChangeAspect="1"/>
          </p:cNvPicPr>
          <p:nvPr/>
        </p:nvPicPr>
        <p:blipFill>
          <a:blip r:embed="rId3"/>
          <a:srcRect/>
          <a:stretch>
            <a:fillRect/>
          </a:stretch>
        </p:blipFill>
        <p:spPr bwMode="auto">
          <a:xfrm>
            <a:off x="1867221" y="1730499"/>
            <a:ext cx="5260166" cy="4136901"/>
          </a:xfrm>
          <a:prstGeom prst="rect">
            <a:avLst/>
          </a:prstGeom>
          <a:noFill/>
          <a:ln w="9525">
            <a:noFill/>
            <a:miter lim="800000"/>
            <a:headEnd/>
            <a:tailEnd/>
          </a:ln>
        </p:spPr>
      </p:pic>
      <p:sp>
        <p:nvSpPr>
          <p:cNvPr id="3" name="矩形 2">
            <a:extLst>
              <a:ext uri="{FF2B5EF4-FFF2-40B4-BE49-F238E27FC236}">
                <a16:creationId xmlns:a16="http://schemas.microsoft.com/office/drawing/2014/main" id="{7AE43668-8231-4020-89D3-50DBD1F2AD1C}"/>
              </a:ext>
            </a:extLst>
          </p:cNvPr>
          <p:cNvSpPr/>
          <p:nvPr/>
        </p:nvSpPr>
        <p:spPr>
          <a:xfrm>
            <a:off x="452272" y="1162050"/>
            <a:ext cx="8090065" cy="707886"/>
          </a:xfrm>
          <a:prstGeom prst="rect">
            <a:avLst/>
          </a:prstGeom>
        </p:spPr>
        <p:txBody>
          <a:bodyPr wrap="square">
            <a:spAutoFit/>
          </a:bodyPr>
          <a:lstStyle/>
          <a:p>
            <a:r>
              <a:rPr lang="en-US" altLang="en-US" sz="2000" dirty="0">
                <a:ea typeface="ＭＳ Ｐゴシック" pitchFamily="34" charset="-128"/>
              </a:rPr>
              <a:t>Hydraulic System Curve and Pump Curve Combined to </a:t>
            </a:r>
            <a:r>
              <a:rPr lang="en-US" altLang="en-US" sz="2000" dirty="0">
                <a:solidFill>
                  <a:srgbClr val="FF0000"/>
                </a:solidFill>
                <a:ea typeface="ＭＳ Ｐゴシック" pitchFamily="34" charset="-128"/>
              </a:rPr>
              <a:t>determine hydraulic operating point</a:t>
            </a:r>
            <a:endParaRPr lang="zh-CN" altLang="en-US" sz="2000" dirty="0"/>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algn="ctr" eaLnBrk="1" hangingPunct="1"/>
            <a:r>
              <a:rPr lang="en-US" altLang="en-US" sz="2800" dirty="0">
                <a:ea typeface="ＭＳ Ｐゴシック" pitchFamily="34" charset="-128"/>
              </a:rPr>
              <a:t>A Simple Directly Coupled PV–Pump Design Approach</a:t>
            </a:r>
            <a:endParaRPr lang="en-US" altLang="en-US" sz="2800" dirty="0">
              <a:latin typeface="Times New Roman" pitchFamily="18" charset="0"/>
              <a:ea typeface="ＭＳ Ｐゴシック" pitchFamily="34" charset="-128"/>
              <a:cs typeface="Times New Roman" pitchFamily="18" charset="0"/>
            </a:endParaRPr>
          </a:p>
        </p:txBody>
      </p:sp>
      <p:sp>
        <p:nvSpPr>
          <p:cNvPr id="63492" name="Rectangle 5"/>
          <p:cNvSpPr>
            <a:spLocks noChangeArrowheads="1"/>
          </p:cNvSpPr>
          <p:nvPr/>
        </p:nvSpPr>
        <p:spPr bwMode="auto">
          <a:xfrm>
            <a:off x="685800" y="1447800"/>
            <a:ext cx="1916113" cy="369888"/>
          </a:xfrm>
          <a:prstGeom prst="rect">
            <a:avLst/>
          </a:prstGeom>
          <a:noFill/>
          <a:ln w="9525">
            <a:noFill/>
            <a:miter lim="800000"/>
            <a:headEnd/>
            <a:tailEnd/>
          </a:ln>
        </p:spPr>
        <p:txBody>
          <a:bodyPr wrap="none">
            <a:spAutoFit/>
          </a:bodyPr>
          <a:lstStyle/>
          <a:p>
            <a:r>
              <a:rPr lang="en-US" altLang="en-US" sz="1800" dirty="0">
                <a:solidFill>
                  <a:srgbClr val="C00000"/>
                </a:solidFill>
                <a:latin typeface="Times-Roman" charset="0"/>
              </a:rPr>
              <a:t>The pump power</a:t>
            </a:r>
            <a:endParaRPr lang="en-US" altLang="en-US" sz="1800" dirty="0">
              <a:solidFill>
                <a:srgbClr val="C00000"/>
              </a:solidFill>
            </a:endParaRPr>
          </a:p>
        </p:txBody>
      </p:sp>
      <p:sp>
        <p:nvSpPr>
          <p:cNvPr id="63493" name="Rectangle 7"/>
          <p:cNvSpPr>
            <a:spLocks noChangeArrowheads="1"/>
          </p:cNvSpPr>
          <p:nvPr/>
        </p:nvSpPr>
        <p:spPr bwMode="auto">
          <a:xfrm>
            <a:off x="381000" y="2743200"/>
            <a:ext cx="7024688" cy="400050"/>
          </a:xfrm>
          <a:prstGeom prst="rect">
            <a:avLst/>
          </a:prstGeom>
          <a:noFill/>
          <a:ln w="9525">
            <a:noFill/>
            <a:miter lim="800000"/>
            <a:headEnd/>
            <a:tailEnd/>
          </a:ln>
        </p:spPr>
        <p:txBody>
          <a:bodyPr wrap="none">
            <a:spAutoFit/>
          </a:bodyPr>
          <a:lstStyle/>
          <a:p>
            <a:r>
              <a:rPr lang="en-US" altLang="en-US" sz="2000">
                <a:solidFill>
                  <a:srgbClr val="C00000"/>
                </a:solidFill>
                <a:latin typeface="Times-Roman" charset="0"/>
              </a:rPr>
              <a:t>The sizing procedure is based on the following simple steps:</a:t>
            </a:r>
            <a:endParaRPr lang="en-US" altLang="en-US" sz="2000">
              <a:solidFill>
                <a:srgbClr val="C00000"/>
              </a:solidFill>
            </a:endParaRPr>
          </a:p>
        </p:txBody>
      </p:sp>
      <p:sp>
        <p:nvSpPr>
          <p:cNvPr id="63494" name="Rectangle 8"/>
          <p:cNvSpPr>
            <a:spLocks noChangeArrowheads="1"/>
          </p:cNvSpPr>
          <p:nvPr/>
        </p:nvSpPr>
        <p:spPr bwMode="auto">
          <a:xfrm>
            <a:off x="685800" y="3429000"/>
            <a:ext cx="8031163" cy="2246313"/>
          </a:xfrm>
          <a:prstGeom prst="rect">
            <a:avLst/>
          </a:prstGeom>
          <a:noFill/>
          <a:ln w="9525">
            <a:noFill/>
            <a:miter lim="800000"/>
            <a:headEnd/>
            <a:tailEnd/>
          </a:ln>
        </p:spPr>
        <p:txBody>
          <a:bodyPr>
            <a:spAutoFit/>
          </a:bodyPr>
          <a:lstStyle/>
          <a:p>
            <a:pPr marL="457200" indent="-457200">
              <a:buFontTx/>
              <a:buAutoNum type="arabicPeriod"/>
            </a:pPr>
            <a:r>
              <a:rPr lang="en-US" altLang="en-US" sz="2000" dirty="0">
                <a:latin typeface="Times-Roman" charset="0"/>
              </a:rPr>
              <a:t>Determine the water production goal (gallons/day) in the design month (highest water need and lowest insolation).</a:t>
            </a:r>
          </a:p>
          <a:p>
            <a:pPr marL="457200" indent="-457200">
              <a:buFontTx/>
              <a:buAutoNum type="arabicPeriod"/>
            </a:pPr>
            <a:endParaRPr lang="en-US" altLang="en-US" sz="2000" dirty="0">
              <a:latin typeface="Times-Roman" charset="0"/>
            </a:endParaRPr>
          </a:p>
          <a:p>
            <a:pPr marL="457200" indent="-457200">
              <a:buFontTx/>
              <a:buAutoNum type="arabicPeriod" startAt="2"/>
            </a:pPr>
            <a:r>
              <a:rPr lang="en-US" altLang="en-US" sz="2000" dirty="0">
                <a:latin typeface="Times-Roman" charset="0"/>
              </a:rPr>
              <a:t>Use design-month insolation (hours @ 1-sun) as the hours of   </a:t>
            </a:r>
          </a:p>
          <a:p>
            <a:pPr marL="457200" indent="-457200"/>
            <a:r>
              <a:rPr lang="en-US" altLang="en-US" sz="2000" dirty="0">
                <a:latin typeface="Times-Roman" charset="0"/>
              </a:rPr>
              <a:t>       pumping to find the pumping rate:</a:t>
            </a:r>
          </a:p>
          <a:p>
            <a:pPr marL="457200" indent="-457200"/>
            <a:endParaRPr lang="en-US" altLang="en-US" sz="2000" dirty="0">
              <a:latin typeface="Times-Roman" charset="0"/>
            </a:endParaRPr>
          </a:p>
          <a:p>
            <a:pPr marL="457200" indent="-457200"/>
            <a:endParaRPr lang="en-US" altLang="en-US" sz="2000" dirty="0">
              <a:latin typeface="Times-Roman" charset="0"/>
            </a:endParaRP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3092AFAC-60B4-482E-BFB4-D43E312FF2C4}"/>
                  </a:ext>
                </a:extLst>
              </p:cNvPr>
              <p:cNvSpPr txBox="1"/>
              <p:nvPr/>
            </p:nvSpPr>
            <p:spPr>
              <a:xfrm>
                <a:off x="1143000" y="1964451"/>
                <a:ext cx="6867649" cy="7071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𝑖𝑛</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𝑊</m:t>
                          </m:r>
                        </m:e>
                      </m:d>
                      <m:r>
                        <a:rPr lang="en-US" altLang="zh-CN" b="0" i="1" smtClean="0">
                          <a:latin typeface="Cambria Math" panose="02040503050406030204" pitchFamily="18" charset="0"/>
                        </a:rPr>
                        <m:t> </m:t>
                      </m:r>
                      <m:r>
                        <a:rPr lang="en-US" altLang="zh-CN" b="0" i="1" smtClean="0">
                          <a:latin typeface="Cambria Math" panose="02040503050406030204" pitchFamily="18" charset="0"/>
                        </a:rPr>
                        <m:t>𝑡𝑜</m:t>
                      </m:r>
                      <m:r>
                        <a:rPr lang="en-US" altLang="zh-CN" b="0" i="1" smtClean="0">
                          <a:latin typeface="Cambria Math" panose="02040503050406030204" pitchFamily="18" charset="0"/>
                        </a:rPr>
                        <m:t> </m:t>
                      </m:r>
                      <m:r>
                        <a:rPr lang="en-US" altLang="zh-CN" b="0" i="1" smtClean="0">
                          <a:latin typeface="Cambria Math" panose="02040503050406030204" pitchFamily="18" charset="0"/>
                        </a:rPr>
                        <m:t>𝑝𝑢𝑚𝑝</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i="1">
                              <a:latin typeface="Cambria Math" panose="02040503050406030204" pitchFamily="18" charset="0"/>
                            </a:rPr>
                            <m:t>𝑃𝑜𝑤𝑒𝑟</m:t>
                          </m:r>
                          <m:r>
                            <a:rPr lang="en-US" altLang="zh-CN" i="1">
                              <a:latin typeface="Cambria Math" panose="02040503050406030204" pitchFamily="18" charset="0"/>
                            </a:rPr>
                            <m:t> </m:t>
                          </m:r>
                          <m:r>
                            <a:rPr lang="en-US" altLang="zh-CN" i="1">
                              <a:latin typeface="Cambria Math" panose="02040503050406030204" pitchFamily="18" charset="0"/>
                            </a:rPr>
                            <m:t>𝑡𝑜</m:t>
                          </m:r>
                          <m:r>
                            <a:rPr lang="en-US" altLang="zh-CN" b="0" i="1" smtClean="0">
                              <a:latin typeface="Cambria Math" panose="02040503050406030204" pitchFamily="18" charset="0"/>
                            </a:rPr>
                            <m:t> </m:t>
                          </m:r>
                          <m:r>
                            <a:rPr lang="en-US" altLang="zh-CN" b="0" i="1" smtClean="0">
                              <a:latin typeface="Cambria Math" panose="02040503050406030204" pitchFamily="18" charset="0"/>
                            </a:rPr>
                            <m:t>𝑓𝑙𝑢𝑖𝑑</m:t>
                          </m:r>
                        </m:num>
                        <m:den>
                          <m:r>
                            <a:rPr lang="en-US" altLang="zh-CN" b="0" i="1" smtClean="0">
                              <a:latin typeface="Cambria Math" panose="02040503050406030204" pitchFamily="18" charset="0"/>
                            </a:rPr>
                            <m:t>𝑃𝑢𝑚𝑝</m:t>
                          </m:r>
                          <m:r>
                            <a:rPr lang="en-US" altLang="zh-CN" b="0" i="1" smtClean="0">
                              <a:latin typeface="Cambria Math" panose="02040503050406030204" pitchFamily="18" charset="0"/>
                            </a:rPr>
                            <m:t> </m:t>
                          </m:r>
                          <m:r>
                            <a:rPr lang="en-US" altLang="zh-CN" b="0" i="1" smtClean="0">
                              <a:latin typeface="Cambria Math" panose="02040503050406030204" pitchFamily="18" charset="0"/>
                            </a:rPr>
                            <m:t>𝑒𝑓𝑓𝑖𝑐𝑖𝑒𝑛𝑐𝑦</m:t>
                          </m:r>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i="1">
                              <a:latin typeface="Cambria Math" panose="02040503050406030204" pitchFamily="18" charset="0"/>
                            </a:rPr>
                            <m:t>0.1885×</m:t>
                          </m:r>
                          <m:r>
                            <a:rPr lang="en-US" altLang="zh-CN" i="1">
                              <a:latin typeface="Cambria Math" panose="02040503050406030204" pitchFamily="18" charset="0"/>
                            </a:rPr>
                            <m:t>𝐻</m:t>
                          </m:r>
                          <m:d>
                            <m:dPr>
                              <m:ctrlPr>
                                <a:rPr lang="en-US" altLang="zh-CN" i="1">
                                  <a:latin typeface="Cambria Math" panose="02040503050406030204" pitchFamily="18" charset="0"/>
                                </a:rPr>
                              </m:ctrlPr>
                            </m:dPr>
                            <m:e>
                              <m:r>
                                <a:rPr lang="en-US" altLang="zh-CN" i="1">
                                  <a:latin typeface="Cambria Math" panose="02040503050406030204" pitchFamily="18" charset="0"/>
                                </a:rPr>
                                <m:t>𝑓𝑡</m:t>
                              </m:r>
                            </m:e>
                          </m:d>
                          <m:r>
                            <a:rPr lang="en-US" altLang="zh-CN" i="1">
                              <a:latin typeface="Cambria Math" panose="02040503050406030204" pitchFamily="18" charset="0"/>
                            </a:rPr>
                            <m:t>×</m:t>
                          </m:r>
                          <m:r>
                            <a:rPr lang="en-US" altLang="zh-CN" b="0" i="1" smtClean="0">
                              <a:latin typeface="Cambria Math" panose="02040503050406030204" pitchFamily="18" charset="0"/>
                            </a:rPr>
                            <m:t>𝑄</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𝑔𝑝𝑚</m:t>
                              </m:r>
                            </m:e>
                          </m:d>
                        </m:num>
                        <m:den>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𝜂</m:t>
                              </m:r>
                            </m:e>
                            <m:sub>
                              <m:r>
                                <a:rPr lang="en-US" altLang="zh-CN" b="0" i="1" smtClean="0">
                                  <a:latin typeface="Cambria Math" panose="02040503050406030204" pitchFamily="18" charset="0"/>
                                </a:rPr>
                                <m:t>𝑝</m:t>
                              </m:r>
                            </m:sub>
                          </m:sSub>
                        </m:den>
                      </m:f>
                    </m:oMath>
                  </m:oMathPara>
                </a14:m>
                <a:endParaRPr lang="zh-CN" altLang="en-US" dirty="0"/>
              </a:p>
            </p:txBody>
          </p:sp>
        </mc:Choice>
        <mc:Fallback xmlns="">
          <p:sp>
            <p:nvSpPr>
              <p:cNvPr id="3" name="文本框 2">
                <a:extLst>
                  <a:ext uri="{FF2B5EF4-FFF2-40B4-BE49-F238E27FC236}">
                    <a16:creationId xmlns:a16="http://schemas.microsoft.com/office/drawing/2014/main" id="{3092AFAC-60B4-482E-BFB4-D43E312FF2C4}"/>
                  </a:ext>
                </a:extLst>
              </p:cNvPr>
              <p:cNvSpPr txBox="1">
                <a:spLocks noRot="1" noChangeAspect="1" noMove="1" noResize="1" noEditPoints="1" noAdjustHandles="1" noChangeArrowheads="1" noChangeShapeType="1" noTextEdit="1"/>
              </p:cNvSpPr>
              <p:nvPr/>
            </p:nvSpPr>
            <p:spPr>
              <a:xfrm>
                <a:off x="1143000" y="1964451"/>
                <a:ext cx="6867649" cy="707117"/>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453D6BF8-AF84-4A5F-BADE-4D775E08ED15}"/>
                  </a:ext>
                </a:extLst>
              </p:cNvPr>
              <p:cNvSpPr/>
              <p:nvPr/>
            </p:nvSpPr>
            <p:spPr>
              <a:xfrm>
                <a:off x="1903797" y="5251233"/>
                <a:ext cx="5501891" cy="6771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i="1" smtClean="0">
                          <a:latin typeface="Cambria Math" panose="02040503050406030204" pitchFamily="18" charset="0"/>
                        </a:rPr>
                        <m:t>𝑄</m:t>
                      </m:r>
                      <m:d>
                        <m:dPr>
                          <m:ctrlPr>
                            <a:rPr lang="en-US" altLang="zh-CN" i="1">
                              <a:latin typeface="Cambria Math" panose="02040503050406030204" pitchFamily="18" charset="0"/>
                            </a:rPr>
                          </m:ctrlPr>
                        </m:dPr>
                        <m:e>
                          <m:r>
                            <a:rPr lang="en-US" altLang="zh-CN" i="1">
                              <a:latin typeface="Cambria Math" panose="02040503050406030204" pitchFamily="18" charset="0"/>
                            </a:rPr>
                            <m:t>𝑔𝑝𝑚</m:t>
                          </m:r>
                        </m:e>
                      </m:d>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𝐷𝑎𝑖𝑙𝑦</m:t>
                          </m:r>
                          <m:r>
                            <a:rPr lang="en-US" altLang="zh-CN" b="0" i="1" smtClean="0">
                              <a:latin typeface="Cambria Math" panose="02040503050406030204" pitchFamily="18" charset="0"/>
                            </a:rPr>
                            <m:t> </m:t>
                          </m:r>
                          <m:r>
                            <a:rPr lang="en-US" altLang="zh-CN" b="0" i="1" smtClean="0">
                              <a:latin typeface="Cambria Math" panose="02040503050406030204" pitchFamily="18" charset="0"/>
                            </a:rPr>
                            <m:t>𝑑𝑒𝑚𝑎𝑛𝑑</m:t>
                          </m:r>
                          <m:r>
                            <a:rPr lang="en-US" altLang="zh-CN" b="0" i="1" smtClean="0">
                              <a:latin typeface="Cambria Math" panose="02040503050406030204" pitchFamily="18" charset="0"/>
                            </a:rPr>
                            <m:t> </m:t>
                          </m:r>
                          <m:d>
                            <m:dPr>
                              <m:ctrlPr>
                                <a:rPr lang="en-US" altLang="zh-CN" b="0" i="1" smtClean="0">
                                  <a:latin typeface="Cambria Math" panose="02040503050406030204" pitchFamily="18" charset="0"/>
                                </a:rPr>
                              </m:ctrlPr>
                            </m:dPr>
                            <m:e>
                              <m:f>
                                <m:fPr>
                                  <m:type m:val="lin"/>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𝑔𝑎𝑙</m:t>
                                  </m:r>
                                </m:num>
                                <m:den>
                                  <m:r>
                                    <a:rPr lang="en-US" altLang="zh-CN" b="0" i="1" smtClean="0">
                                      <a:latin typeface="Cambria Math" panose="02040503050406030204" pitchFamily="18" charset="0"/>
                                    </a:rPr>
                                    <m:t>𝑑𝑎𝑦</m:t>
                                  </m:r>
                                </m:den>
                              </m:f>
                            </m:e>
                          </m:d>
                        </m:num>
                        <m:den>
                          <m:r>
                            <a:rPr lang="en-US" altLang="zh-CN" b="0" i="1" smtClean="0">
                              <a:latin typeface="Cambria Math" panose="02040503050406030204" pitchFamily="18" charset="0"/>
                            </a:rPr>
                            <m:t>𝐼𝑛𝑠𝑜𝑙𝑎𝑡𝑖𝑜𝑛</m:t>
                          </m:r>
                          <m:d>
                            <m:dPr>
                              <m:ctrlPr>
                                <a:rPr lang="en-US" altLang="zh-CN" b="0" i="1" smtClean="0">
                                  <a:latin typeface="Cambria Math" panose="02040503050406030204" pitchFamily="18" charset="0"/>
                                </a:rPr>
                              </m:ctrlPr>
                            </m:dPr>
                            <m:e>
                              <m:f>
                                <m:fPr>
                                  <m:type m:val="lin"/>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h</m:t>
                                  </m:r>
                                </m:num>
                                <m:den>
                                  <m:r>
                                    <a:rPr lang="en-US" altLang="zh-CN" b="0" i="1" smtClean="0">
                                      <a:latin typeface="Cambria Math" panose="02040503050406030204" pitchFamily="18" charset="0"/>
                                    </a:rPr>
                                    <m:t>𝑑𝑎𝑦</m:t>
                                  </m:r>
                                </m:den>
                              </m:f>
                              <m:r>
                                <a:rPr lang="en-US" altLang="zh-CN" b="0" i="1" smtClean="0">
                                  <a:latin typeface="Cambria Math" panose="02040503050406030204" pitchFamily="18" charset="0"/>
                                </a:rPr>
                                <m:t>@1−</m:t>
                              </m:r>
                              <m:r>
                                <a:rPr lang="en-US" altLang="zh-CN" b="0" i="1" smtClean="0">
                                  <a:latin typeface="Cambria Math" panose="02040503050406030204" pitchFamily="18" charset="0"/>
                                </a:rPr>
                                <m:t>𝑠𝑢𝑛</m:t>
                              </m:r>
                            </m:e>
                          </m:d>
                          <m:r>
                            <a:rPr lang="en-US" altLang="zh-CN" b="0" i="1" smtClean="0">
                              <a:latin typeface="Cambria Math" panose="02040503050406030204" pitchFamily="18" charset="0"/>
                            </a:rPr>
                            <m:t>×</m:t>
                          </m:r>
                          <m:f>
                            <m:fPr>
                              <m:type m:val="lin"/>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60</m:t>
                              </m:r>
                              <m:r>
                                <a:rPr lang="en-US" altLang="zh-CN" b="0" i="1" smtClean="0">
                                  <a:latin typeface="Cambria Math" panose="02040503050406030204" pitchFamily="18" charset="0"/>
                                </a:rPr>
                                <m:t>𝑚𝑖𝑛</m:t>
                              </m:r>
                            </m:num>
                            <m:den>
                              <m:r>
                                <a:rPr lang="en-US" altLang="zh-CN" b="0" i="1" smtClean="0">
                                  <a:latin typeface="Cambria Math" panose="02040503050406030204" pitchFamily="18" charset="0"/>
                                </a:rPr>
                                <m:t>h</m:t>
                              </m:r>
                            </m:den>
                          </m:f>
                        </m:den>
                      </m:f>
                    </m:oMath>
                  </m:oMathPara>
                </a14:m>
                <a:endParaRPr lang="zh-CN" altLang="en-US" dirty="0"/>
              </a:p>
            </p:txBody>
          </p:sp>
        </mc:Choice>
        <mc:Fallback xmlns="">
          <p:sp>
            <p:nvSpPr>
              <p:cNvPr id="4" name="矩形 3">
                <a:extLst>
                  <a:ext uri="{FF2B5EF4-FFF2-40B4-BE49-F238E27FC236}">
                    <a16:creationId xmlns:a16="http://schemas.microsoft.com/office/drawing/2014/main" id="{453D6BF8-AF84-4A5F-BADE-4D775E08ED15}"/>
                  </a:ext>
                </a:extLst>
              </p:cNvPr>
              <p:cNvSpPr>
                <a:spLocks noRot="1" noChangeAspect="1" noMove="1" noResize="1" noEditPoints="1" noAdjustHandles="1" noChangeArrowheads="1" noChangeShapeType="1" noTextEdit="1"/>
              </p:cNvSpPr>
              <p:nvPr/>
            </p:nvSpPr>
            <p:spPr>
              <a:xfrm>
                <a:off x="1903797" y="5251233"/>
                <a:ext cx="5501891" cy="677173"/>
              </a:xfrm>
              <a:prstGeom prst="rect">
                <a:avLst/>
              </a:prstGeom>
              <a:blipFill>
                <a:blip r:embed="rId4"/>
                <a:stretch>
                  <a:fillRect/>
                </a:stretch>
              </a:blipFill>
            </p:spPr>
            <p:txBody>
              <a:bodyPr/>
              <a:lstStyle/>
              <a:p>
                <a:r>
                  <a:rPr lang="zh-CN" altLang="en-US">
                    <a:noFill/>
                  </a:rPr>
                  <a:t> </a:t>
                </a:r>
              </a:p>
            </p:txBody>
          </p:sp>
        </mc:Fallback>
      </mc:AlternateContent>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algn="ctr" eaLnBrk="1" hangingPunct="1"/>
            <a:r>
              <a:rPr lang="en-US" altLang="en-US" sz="2800" dirty="0">
                <a:ea typeface="ＭＳ Ｐゴシック" pitchFamily="34" charset="-128"/>
              </a:rPr>
              <a:t>A Simple Directly Coupled PV–Pump Design Approach</a:t>
            </a:r>
            <a:endParaRPr lang="en-US" altLang="en-US" sz="2800" dirty="0">
              <a:latin typeface="Times New Roman" pitchFamily="18" charset="0"/>
              <a:ea typeface="ＭＳ Ｐゴシック" pitchFamily="34" charset="-128"/>
              <a:cs typeface="Times New Roman" pitchFamily="18" charset="0"/>
            </a:endParaRPr>
          </a:p>
        </p:txBody>
      </p:sp>
      <mc:AlternateContent xmlns:mc="http://schemas.openxmlformats.org/markup-compatibility/2006" xmlns:a14="http://schemas.microsoft.com/office/drawing/2010/main">
        <mc:Choice Requires="a14">
          <p:sp>
            <p:nvSpPr>
              <p:cNvPr id="4" name="内容占位符 3">
                <a:extLst>
                  <a:ext uri="{FF2B5EF4-FFF2-40B4-BE49-F238E27FC236}">
                    <a16:creationId xmlns:a16="http://schemas.microsoft.com/office/drawing/2014/main" id="{00A8D5C2-00F8-46E0-A09F-192645A8AACF}"/>
                  </a:ext>
                </a:extLst>
              </p:cNvPr>
              <p:cNvSpPr>
                <a:spLocks noGrp="1"/>
              </p:cNvSpPr>
              <p:nvPr>
                <p:ph idx="1"/>
              </p:nvPr>
            </p:nvSpPr>
            <p:spPr/>
            <p:txBody>
              <a:bodyPr/>
              <a:lstStyle/>
              <a:p>
                <a:pPr marL="0" indent="0">
                  <a:buNone/>
                </a:pPr>
                <a:r>
                  <a:rPr lang="en-US" altLang="zh-CN" dirty="0"/>
                  <a:t>3. Find the total dynamic head H @ Q(</a:t>
                </a:r>
                <a:r>
                  <a:rPr lang="en-US" altLang="zh-CN" dirty="0" err="1"/>
                  <a:t>gpm</a:t>
                </a:r>
                <a:r>
                  <a:rPr lang="en-US" altLang="zh-CN" dirty="0"/>
                  <a:t>). As a default, the friction head may be assumed to be 5% of the static head.</a:t>
                </a:r>
              </a:p>
              <a:p>
                <a:pPr marL="0" indent="0">
                  <a:buNone/>
                </a:pPr>
                <a:endParaRPr lang="en-US" altLang="zh-CN" dirty="0"/>
              </a:p>
              <a:p>
                <a:pPr marL="0" indent="0">
                  <a:buNone/>
                </a:pPr>
                <a:r>
                  <a:rPr lang="en-US" altLang="zh-CN" dirty="0"/>
                  <a:t>4. Find a pump capable of delivering the desired head H and flow Q. Note its input power </a:t>
                </a:r>
                <a14:m>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𝑃</m:t>
                        </m:r>
                      </m:e>
                      <m:sub>
                        <m:r>
                          <a:rPr lang="en-US" altLang="zh-CN" i="1" dirty="0" smtClean="0">
                            <a:latin typeface="Cambria Math" panose="02040503050406030204" pitchFamily="18" charset="0"/>
                          </a:rPr>
                          <m:t>𝑖𝑛</m:t>
                        </m:r>
                      </m:sub>
                    </m:sSub>
                  </m:oMath>
                </a14:m>
                <a:r>
                  <a:rPr lang="zh-CN" altLang="en-US" dirty="0"/>
                  <a:t> </a:t>
                </a:r>
                <a:r>
                  <a:rPr lang="en-US" altLang="zh-CN" dirty="0"/>
                  <a:t>and nominal voltage. Pump input power can also be estimated from the following equation along with estimated pump efficiency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𝜂</m:t>
                        </m:r>
                      </m:e>
                      <m:sub>
                        <m:r>
                          <a:rPr lang="en-US" altLang="zh-CN" b="0" i="1" smtClean="0">
                            <a:latin typeface="Cambria Math" panose="02040503050406030204" pitchFamily="18" charset="0"/>
                          </a:rPr>
                          <m:t>𝑝</m:t>
                        </m:r>
                      </m:sub>
                    </m:sSub>
                  </m:oMath>
                </a14:m>
                <a:endParaRPr lang="en-US" altLang="zh-CN" dirty="0"/>
              </a:p>
              <a:p>
                <a:pPr marL="0" indent="0">
                  <a:buNone/>
                </a:pPr>
                <a14:m>
                  <m:oMathPara xmlns:m="http://schemas.openxmlformats.org/officeDocument/2006/math">
                    <m:oMathParaPr>
                      <m:jc m:val="centerGroup"/>
                    </m:oMathParaPr>
                    <m:oMath xmlns:m="http://schemas.openxmlformats.org/officeDocument/2006/math">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𝑃</m:t>
                          </m:r>
                        </m:e>
                        <m:sub>
                          <m:r>
                            <a:rPr lang="en-US" altLang="zh-CN" sz="1800" i="1">
                              <a:latin typeface="Cambria Math" panose="02040503050406030204" pitchFamily="18" charset="0"/>
                            </a:rPr>
                            <m:t>𝑖𝑛</m:t>
                          </m:r>
                        </m:sub>
                      </m:sSub>
                      <m:d>
                        <m:dPr>
                          <m:ctrlPr>
                            <a:rPr lang="en-US" altLang="zh-CN" sz="1800" i="1">
                              <a:latin typeface="Cambria Math" panose="02040503050406030204" pitchFamily="18" charset="0"/>
                            </a:rPr>
                          </m:ctrlPr>
                        </m:dPr>
                        <m:e>
                          <m:r>
                            <a:rPr lang="en-US" altLang="zh-CN" sz="1800" i="1">
                              <a:latin typeface="Cambria Math" panose="02040503050406030204" pitchFamily="18" charset="0"/>
                            </a:rPr>
                            <m:t>𝑊</m:t>
                          </m:r>
                        </m:e>
                      </m:d>
                      <m:r>
                        <a:rPr lang="en-US" altLang="zh-CN" sz="1800" i="1">
                          <a:latin typeface="Cambria Math" panose="02040503050406030204" pitchFamily="18" charset="0"/>
                        </a:rPr>
                        <m:t> </m:t>
                      </m:r>
                      <m:r>
                        <a:rPr lang="en-US" altLang="zh-CN" sz="1800" i="1">
                          <a:latin typeface="Cambria Math" panose="02040503050406030204" pitchFamily="18" charset="0"/>
                        </a:rPr>
                        <m:t>𝑡𝑜</m:t>
                      </m:r>
                      <m:r>
                        <a:rPr lang="en-US" altLang="zh-CN" sz="1800" i="1">
                          <a:latin typeface="Cambria Math" panose="02040503050406030204" pitchFamily="18" charset="0"/>
                        </a:rPr>
                        <m:t> </m:t>
                      </m:r>
                      <m:r>
                        <a:rPr lang="en-US" altLang="zh-CN" sz="1800" i="1">
                          <a:latin typeface="Cambria Math" panose="02040503050406030204" pitchFamily="18" charset="0"/>
                        </a:rPr>
                        <m:t>𝑝𝑢𝑚𝑝</m:t>
                      </m:r>
                      <m:r>
                        <a:rPr lang="en-US" altLang="zh-CN" sz="1800" i="1">
                          <a:latin typeface="Cambria Math" panose="02040503050406030204" pitchFamily="18" charset="0"/>
                        </a:rPr>
                        <m:t>=</m:t>
                      </m:r>
                      <m:f>
                        <m:fPr>
                          <m:ctrlPr>
                            <a:rPr lang="en-US" altLang="zh-CN" sz="1800" i="1">
                              <a:latin typeface="Cambria Math" panose="02040503050406030204" pitchFamily="18" charset="0"/>
                            </a:rPr>
                          </m:ctrlPr>
                        </m:fPr>
                        <m:num>
                          <m:r>
                            <a:rPr lang="en-US" altLang="zh-CN" sz="1800" i="1">
                              <a:latin typeface="Cambria Math" panose="02040503050406030204" pitchFamily="18" charset="0"/>
                            </a:rPr>
                            <m:t>𝑃𝑜𝑤𝑒𝑟</m:t>
                          </m:r>
                          <m:r>
                            <a:rPr lang="en-US" altLang="zh-CN" sz="1800" i="1">
                              <a:latin typeface="Cambria Math" panose="02040503050406030204" pitchFamily="18" charset="0"/>
                            </a:rPr>
                            <m:t> </m:t>
                          </m:r>
                          <m:r>
                            <a:rPr lang="en-US" altLang="zh-CN" sz="1800" i="1">
                              <a:latin typeface="Cambria Math" panose="02040503050406030204" pitchFamily="18" charset="0"/>
                            </a:rPr>
                            <m:t>𝑡𝑜</m:t>
                          </m:r>
                          <m:r>
                            <a:rPr lang="en-US" altLang="zh-CN" sz="1800" i="1">
                              <a:latin typeface="Cambria Math" panose="02040503050406030204" pitchFamily="18" charset="0"/>
                            </a:rPr>
                            <m:t> </m:t>
                          </m:r>
                          <m:r>
                            <a:rPr lang="en-US" altLang="zh-CN" sz="1800" i="1">
                              <a:latin typeface="Cambria Math" panose="02040503050406030204" pitchFamily="18" charset="0"/>
                            </a:rPr>
                            <m:t>𝑓𝑙𝑢𝑖𝑑</m:t>
                          </m:r>
                        </m:num>
                        <m:den>
                          <m:r>
                            <a:rPr lang="en-US" altLang="zh-CN" sz="1800" i="1">
                              <a:latin typeface="Cambria Math" panose="02040503050406030204" pitchFamily="18" charset="0"/>
                            </a:rPr>
                            <m:t>𝑃𝑢𝑚𝑝</m:t>
                          </m:r>
                          <m:r>
                            <a:rPr lang="en-US" altLang="zh-CN" sz="1800" i="1">
                              <a:latin typeface="Cambria Math" panose="02040503050406030204" pitchFamily="18" charset="0"/>
                            </a:rPr>
                            <m:t> </m:t>
                          </m:r>
                          <m:r>
                            <a:rPr lang="en-US" altLang="zh-CN" sz="1800" i="1">
                              <a:latin typeface="Cambria Math" panose="02040503050406030204" pitchFamily="18" charset="0"/>
                            </a:rPr>
                            <m:t>𝑒𝑓𝑓𝑖𝑐𝑖𝑒𝑛𝑐𝑦</m:t>
                          </m:r>
                        </m:den>
                      </m:f>
                      <m:r>
                        <a:rPr lang="en-US" altLang="zh-CN" sz="1800" i="1">
                          <a:latin typeface="Cambria Math" panose="02040503050406030204" pitchFamily="18" charset="0"/>
                        </a:rPr>
                        <m:t>=</m:t>
                      </m:r>
                      <m:f>
                        <m:fPr>
                          <m:ctrlPr>
                            <a:rPr lang="en-US" altLang="zh-CN" sz="1800" i="1">
                              <a:latin typeface="Cambria Math" panose="02040503050406030204" pitchFamily="18" charset="0"/>
                            </a:rPr>
                          </m:ctrlPr>
                        </m:fPr>
                        <m:num>
                          <m:r>
                            <a:rPr lang="en-US" altLang="zh-CN" sz="1800" i="1">
                              <a:latin typeface="Cambria Math" panose="02040503050406030204" pitchFamily="18" charset="0"/>
                            </a:rPr>
                            <m:t>0.1885×</m:t>
                          </m:r>
                          <m:r>
                            <a:rPr lang="en-US" altLang="zh-CN" sz="1800" i="1">
                              <a:latin typeface="Cambria Math" panose="02040503050406030204" pitchFamily="18" charset="0"/>
                            </a:rPr>
                            <m:t>𝐻</m:t>
                          </m:r>
                          <m:d>
                            <m:dPr>
                              <m:ctrlPr>
                                <a:rPr lang="en-US" altLang="zh-CN" sz="1800" i="1">
                                  <a:latin typeface="Cambria Math" panose="02040503050406030204" pitchFamily="18" charset="0"/>
                                </a:rPr>
                              </m:ctrlPr>
                            </m:dPr>
                            <m:e>
                              <m:r>
                                <a:rPr lang="en-US" altLang="zh-CN" sz="1800" i="1">
                                  <a:latin typeface="Cambria Math" panose="02040503050406030204" pitchFamily="18" charset="0"/>
                                </a:rPr>
                                <m:t>𝑓𝑡</m:t>
                              </m:r>
                            </m:e>
                          </m:d>
                          <m:r>
                            <a:rPr lang="en-US" altLang="zh-CN" sz="1800" i="1">
                              <a:latin typeface="Cambria Math" panose="02040503050406030204" pitchFamily="18" charset="0"/>
                            </a:rPr>
                            <m:t>×</m:t>
                          </m:r>
                          <m:r>
                            <a:rPr lang="en-US" altLang="zh-CN" sz="1800" i="1">
                              <a:latin typeface="Cambria Math" panose="02040503050406030204" pitchFamily="18" charset="0"/>
                            </a:rPr>
                            <m:t>𝑄</m:t>
                          </m:r>
                          <m:d>
                            <m:dPr>
                              <m:ctrlPr>
                                <a:rPr lang="en-US" altLang="zh-CN" sz="1800" i="1">
                                  <a:latin typeface="Cambria Math" panose="02040503050406030204" pitchFamily="18" charset="0"/>
                                </a:rPr>
                              </m:ctrlPr>
                            </m:dPr>
                            <m:e>
                              <m:r>
                                <a:rPr lang="en-US" altLang="zh-CN" sz="1800" i="1">
                                  <a:latin typeface="Cambria Math" panose="02040503050406030204" pitchFamily="18" charset="0"/>
                                </a:rPr>
                                <m:t>𝑔𝑝𝑚</m:t>
                              </m:r>
                            </m:e>
                          </m:d>
                        </m:num>
                        <m:den>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𝜂</m:t>
                              </m:r>
                            </m:e>
                            <m:sub>
                              <m:r>
                                <a:rPr lang="en-US" altLang="zh-CN" sz="1800" i="1">
                                  <a:latin typeface="Cambria Math" panose="02040503050406030204" pitchFamily="18" charset="0"/>
                                </a:rPr>
                                <m:t>𝑝</m:t>
                              </m:r>
                            </m:sub>
                          </m:sSub>
                        </m:den>
                      </m:f>
                    </m:oMath>
                  </m:oMathPara>
                </a14:m>
                <a:endParaRPr lang="en-US" altLang="zh-CN" dirty="0"/>
              </a:p>
              <a:p>
                <a:pPr marL="0" indent="0">
                  <a:buNone/>
                </a:pPr>
                <a:r>
                  <a:rPr lang="en-US" altLang="zh-CN" dirty="0"/>
                  <a:t>5. The number of PV module in series (assuming that modules will operate at about 15V) is an integer number based on </a:t>
                </a:r>
              </a:p>
              <a:p>
                <a:pPr marL="0" indent="0">
                  <a:buNone/>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𝑀𝑜𝑑𝑢𝑙𝑒𝑠</m:t>
                      </m:r>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𝑖𝑛</m:t>
                      </m:r>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𝑠𝑒𝑟𝑖𝑒𝑠</m:t>
                      </m:r>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r>
                            <a:rPr lang="en-US" altLang="zh-CN" sz="2000" i="1">
                              <a:latin typeface="Cambria Math" panose="02040503050406030204" pitchFamily="18" charset="0"/>
                            </a:rPr>
                            <m:t>𝑃𝑢𝑚𝑝</m:t>
                          </m:r>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𝑣𝑜𝑙𝑡𝑎𝑔𝑒</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𝑉</m:t>
                              </m:r>
                            </m:e>
                          </m:d>
                        </m:num>
                        <m:den>
                          <m:r>
                            <a:rPr lang="en-US" altLang="zh-CN" sz="2000" b="0" i="1" smtClean="0">
                              <a:latin typeface="Cambria Math" panose="02040503050406030204" pitchFamily="18" charset="0"/>
                            </a:rPr>
                            <m:t>15 </m:t>
                          </m:r>
                          <m:r>
                            <a:rPr lang="en-US" altLang="zh-CN" sz="2000" b="0" i="1" smtClean="0">
                              <a:latin typeface="Cambria Math" panose="02040503050406030204" pitchFamily="18" charset="0"/>
                            </a:rPr>
                            <m:t>𝑉</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𝑚𝑜𝑑𝑢𝑙𝑒</m:t>
                          </m:r>
                        </m:den>
                      </m:f>
                    </m:oMath>
                  </m:oMathPara>
                </a14:m>
                <a:endParaRPr lang="zh-CN" altLang="en-US" dirty="0"/>
              </a:p>
              <a:p>
                <a:pPr marL="0" indent="0">
                  <a:buNone/>
                </a:pPr>
                <a:endParaRPr lang="zh-CN" altLang="en-US" dirty="0"/>
              </a:p>
            </p:txBody>
          </p:sp>
        </mc:Choice>
        <mc:Fallback xmlns="">
          <p:sp>
            <p:nvSpPr>
              <p:cNvPr id="4" name="内容占位符 3">
                <a:extLst>
                  <a:ext uri="{FF2B5EF4-FFF2-40B4-BE49-F238E27FC236}">
                    <a16:creationId xmlns:a16="http://schemas.microsoft.com/office/drawing/2014/main" id="{00A8D5C2-00F8-46E0-A09F-192645A8AACF}"/>
                  </a:ext>
                </a:extLst>
              </p:cNvPr>
              <p:cNvSpPr>
                <a:spLocks noGrp="1" noRot="1" noChangeAspect="1" noMove="1" noResize="1" noEditPoints="1" noAdjustHandles="1" noChangeArrowheads="1" noChangeShapeType="1" noTextEdit="1"/>
              </p:cNvSpPr>
              <p:nvPr>
                <p:ph idx="1"/>
              </p:nvPr>
            </p:nvSpPr>
            <p:spPr>
              <a:blipFill>
                <a:blip r:embed="rId3"/>
                <a:stretch>
                  <a:fillRect l="-1159" t="-984" r="-131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70688583"/>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algn="ctr" eaLnBrk="1" hangingPunct="1"/>
            <a:r>
              <a:rPr lang="en-US" altLang="en-US" sz="2800" dirty="0">
                <a:ea typeface="ＭＳ Ｐゴシック" pitchFamily="34" charset="-128"/>
              </a:rPr>
              <a:t>A Simple Directly Coupled PV–Pump Design Approach</a:t>
            </a:r>
            <a:endParaRPr lang="en-US" altLang="en-US" sz="2800" dirty="0">
              <a:latin typeface="Times New Roman" pitchFamily="18" charset="0"/>
              <a:ea typeface="ＭＳ Ｐゴシック" pitchFamily="34" charset="-128"/>
              <a:cs typeface="Times New Roman" pitchFamily="18" charset="0"/>
            </a:endParaRPr>
          </a:p>
        </p:txBody>
      </p:sp>
      <mc:AlternateContent xmlns:mc="http://schemas.openxmlformats.org/markup-compatibility/2006" xmlns:a14="http://schemas.microsoft.com/office/drawing/2010/main">
        <mc:Choice Requires="a14">
          <p:sp>
            <p:nvSpPr>
              <p:cNvPr id="65539" name="Rectangle 3"/>
              <p:cNvSpPr>
                <a:spLocks noChangeArrowheads="1"/>
              </p:cNvSpPr>
              <p:nvPr/>
            </p:nvSpPr>
            <p:spPr bwMode="auto">
              <a:xfrm>
                <a:off x="228600" y="1676400"/>
                <a:ext cx="8058809" cy="1348703"/>
              </a:xfrm>
              <a:prstGeom prst="rect">
                <a:avLst/>
              </a:prstGeom>
              <a:noFill/>
              <a:ln w="9525">
                <a:noFill/>
                <a:miter lim="800000"/>
                <a:headEnd/>
                <a:tailEnd/>
              </a:ln>
            </p:spPr>
            <p:txBody>
              <a:bodyPr wrap="none">
                <a:spAutoFit/>
              </a:bodyPr>
              <a:lstStyle/>
              <a:p>
                <a:pPr marL="457200" indent="-457200">
                  <a:buAutoNum type="arabicPeriod" startAt="6"/>
                </a:pPr>
                <a:r>
                  <a:rPr lang="en-US" altLang="en-US" sz="2000" dirty="0">
                    <a:latin typeface="Times-Roman" charset="0"/>
                  </a:rPr>
                  <a:t>The number of PV strings in parallel will be an integer number based on</a:t>
                </a:r>
              </a:p>
              <a:p>
                <a:endParaRPr lang="en-US" altLang="en-US" sz="2000" dirty="0"/>
              </a:p>
              <a:p>
                <a:pPr/>
                <a14:m>
                  <m:oMathPara xmlns:m="http://schemas.openxmlformats.org/officeDocument/2006/math">
                    <m:oMathParaPr>
                      <m:jc m:val="centerGroup"/>
                    </m:oMathParaPr>
                    <m:oMath xmlns:m="http://schemas.openxmlformats.org/officeDocument/2006/math">
                      <m:r>
                        <a:rPr lang="en-US" altLang="en-US" sz="2000" b="0" i="1" smtClean="0">
                          <a:latin typeface="Cambria Math" panose="02040503050406030204" pitchFamily="18" charset="0"/>
                        </a:rPr>
                        <m:t># </m:t>
                      </m:r>
                      <m:r>
                        <a:rPr lang="en-US" altLang="en-US" sz="2000" b="0" i="1" smtClean="0">
                          <a:latin typeface="Cambria Math" panose="02040503050406030204" pitchFamily="18" charset="0"/>
                        </a:rPr>
                        <m:t>𝑠𝑡𝑟𝑖𝑛𝑔𝑠</m:t>
                      </m:r>
                      <m:r>
                        <a:rPr lang="en-US" altLang="en-US" sz="2000" b="0" i="1" smtClean="0">
                          <a:latin typeface="Cambria Math" panose="02040503050406030204" pitchFamily="18" charset="0"/>
                        </a:rPr>
                        <m:t>=</m:t>
                      </m:r>
                      <m:f>
                        <m:fPr>
                          <m:ctrlPr>
                            <a:rPr lang="en-US" altLang="en-US" sz="2000" b="0" i="1" smtClean="0">
                              <a:latin typeface="Cambria Math" panose="02040503050406030204" pitchFamily="18" charset="0"/>
                            </a:rPr>
                          </m:ctrlPr>
                        </m:fPr>
                        <m:num>
                          <m:r>
                            <a:rPr lang="en-US" altLang="en-US" sz="2000" b="0" i="1" smtClean="0">
                              <a:latin typeface="Cambria Math" panose="02040503050406030204" pitchFamily="18" charset="0"/>
                            </a:rPr>
                            <m:t>𝑃𝑢𝑚𝑝</m:t>
                          </m:r>
                          <m:r>
                            <a:rPr lang="en-US" altLang="en-US" sz="2000" b="0" i="1" smtClean="0">
                              <a:latin typeface="Cambria Math" panose="02040503050406030204" pitchFamily="18" charset="0"/>
                            </a:rPr>
                            <m:t> </m:t>
                          </m:r>
                          <m:r>
                            <a:rPr lang="en-US" altLang="en-US" sz="2000" b="0" i="1" smtClean="0">
                              <a:latin typeface="Cambria Math" panose="02040503050406030204" pitchFamily="18" charset="0"/>
                            </a:rPr>
                            <m:t>𝑖𝑛𝑝𝑢𝑡</m:t>
                          </m:r>
                          <m:r>
                            <a:rPr lang="en-US" altLang="en-US" sz="2000" b="0" i="1" smtClean="0">
                              <a:latin typeface="Cambria Math" panose="02040503050406030204" pitchFamily="18" charset="0"/>
                            </a:rPr>
                            <m:t> </m:t>
                          </m:r>
                          <m:r>
                            <a:rPr lang="en-US" altLang="en-US" sz="2000" b="0" i="1" smtClean="0">
                              <a:latin typeface="Cambria Math" panose="02040503050406030204" pitchFamily="18" charset="0"/>
                            </a:rPr>
                            <m:t>𝑝𝑜𝑤𝑒𝑟</m:t>
                          </m:r>
                          <m:r>
                            <a:rPr lang="en-US" altLang="en-US" sz="2000" b="0" i="1" smtClean="0">
                              <a:latin typeface="Cambria Math" panose="02040503050406030204" pitchFamily="18" charset="0"/>
                            </a:rPr>
                            <m:t> </m:t>
                          </m:r>
                          <m:sSub>
                            <m:sSubPr>
                              <m:ctrlPr>
                                <a:rPr lang="en-US" altLang="en-US" sz="2000" b="0" i="1" smtClean="0">
                                  <a:latin typeface="Cambria Math" panose="02040503050406030204" pitchFamily="18" charset="0"/>
                                </a:rPr>
                              </m:ctrlPr>
                            </m:sSubPr>
                            <m:e>
                              <m:r>
                                <a:rPr lang="en-US" altLang="en-US" sz="2000" b="0" i="1" smtClean="0">
                                  <a:latin typeface="Cambria Math" panose="02040503050406030204" pitchFamily="18" charset="0"/>
                                </a:rPr>
                                <m:t>𝑃</m:t>
                              </m:r>
                            </m:e>
                            <m:sub>
                              <m:r>
                                <a:rPr lang="en-US" altLang="en-US" sz="2000" b="0" i="1" smtClean="0">
                                  <a:latin typeface="Cambria Math" panose="02040503050406030204" pitchFamily="18" charset="0"/>
                                </a:rPr>
                                <m:t>𝑖𝑛</m:t>
                              </m:r>
                            </m:sub>
                          </m:sSub>
                          <m:r>
                            <a:rPr lang="en-US" altLang="en-US" sz="2000" b="0" i="1" smtClean="0">
                              <a:latin typeface="Cambria Math" panose="02040503050406030204" pitchFamily="18" charset="0"/>
                            </a:rPr>
                            <m:t>(</m:t>
                          </m:r>
                          <m:r>
                            <a:rPr lang="en-US" altLang="en-US" sz="2000" b="0" i="1" smtClean="0">
                              <a:latin typeface="Cambria Math" panose="02040503050406030204" pitchFamily="18" charset="0"/>
                            </a:rPr>
                            <m:t>𝑊</m:t>
                          </m:r>
                          <m:r>
                            <a:rPr lang="en-US" altLang="en-US" sz="2000" b="0" i="1" smtClean="0">
                              <a:latin typeface="Cambria Math" panose="02040503050406030204" pitchFamily="18" charset="0"/>
                            </a:rPr>
                            <m:t>)</m:t>
                          </m:r>
                        </m:num>
                        <m:den>
                          <m:r>
                            <a:rPr lang="en-US" altLang="en-US" sz="2000" b="0" i="1" smtClean="0">
                              <a:latin typeface="Cambria Math" panose="02040503050406030204" pitchFamily="18" charset="0"/>
                            </a:rPr>
                            <m:t># </m:t>
                          </m:r>
                          <m:r>
                            <a:rPr lang="en-US" altLang="en-US" sz="2000" b="0" i="1" smtClean="0">
                              <a:latin typeface="Cambria Math" panose="02040503050406030204" pitchFamily="18" charset="0"/>
                            </a:rPr>
                            <m:t>𝑚𝑜𝑑𝑠</m:t>
                          </m:r>
                          <m:r>
                            <a:rPr lang="en-US" altLang="en-US" sz="2000" b="0" i="1" smtClean="0">
                              <a:latin typeface="Cambria Math" panose="02040503050406030204" pitchFamily="18" charset="0"/>
                            </a:rPr>
                            <m:t> </m:t>
                          </m:r>
                          <m:r>
                            <a:rPr lang="en-US" altLang="en-US" sz="2000" b="0" i="1" smtClean="0">
                              <a:latin typeface="Cambria Math" panose="02040503050406030204" pitchFamily="18" charset="0"/>
                            </a:rPr>
                            <m:t>𝑖𝑛</m:t>
                          </m:r>
                          <m:r>
                            <a:rPr lang="en-US" altLang="en-US" sz="2000" b="0" i="1" smtClean="0">
                              <a:latin typeface="Cambria Math" panose="02040503050406030204" pitchFamily="18" charset="0"/>
                            </a:rPr>
                            <m:t> </m:t>
                          </m:r>
                          <m:r>
                            <a:rPr lang="en-US" altLang="en-US" sz="2000" b="0" i="1" smtClean="0">
                              <a:latin typeface="Cambria Math" panose="02040503050406030204" pitchFamily="18" charset="0"/>
                            </a:rPr>
                            <m:t>𝑠𝑒𝑟𝑖𝑒𝑠</m:t>
                          </m:r>
                          <m:r>
                            <a:rPr lang="en-US" altLang="en-US" sz="2000" b="0" i="1" smtClean="0">
                              <a:latin typeface="Cambria Math" panose="02040503050406030204" pitchFamily="18" charset="0"/>
                            </a:rPr>
                            <m:t>×</m:t>
                          </m:r>
                          <m:f>
                            <m:fPr>
                              <m:type m:val="lin"/>
                              <m:ctrlPr>
                                <a:rPr lang="en-US" altLang="en-US" sz="2000" b="0" i="1" smtClean="0">
                                  <a:latin typeface="Cambria Math" panose="02040503050406030204" pitchFamily="18" charset="0"/>
                                </a:rPr>
                              </m:ctrlPr>
                            </m:fPr>
                            <m:num>
                              <m:r>
                                <a:rPr lang="en-US" altLang="en-US" sz="2000" b="0" i="1" smtClean="0">
                                  <a:latin typeface="Cambria Math" panose="02040503050406030204" pitchFamily="18" charset="0"/>
                                </a:rPr>
                                <m:t>15</m:t>
                              </m:r>
                              <m:r>
                                <a:rPr lang="en-US" altLang="en-US" sz="2000" b="0" i="1" smtClean="0">
                                  <a:latin typeface="Cambria Math" panose="02040503050406030204" pitchFamily="18" charset="0"/>
                                </a:rPr>
                                <m:t>𝑉</m:t>
                              </m:r>
                            </m:num>
                            <m:den>
                              <m:r>
                                <a:rPr lang="en-US" altLang="en-US" sz="2000" b="0" i="1" smtClean="0">
                                  <a:latin typeface="Cambria Math" panose="02040503050406030204" pitchFamily="18" charset="0"/>
                                </a:rPr>
                                <m:t>𝑚𝑜𝑑</m:t>
                              </m:r>
                            </m:den>
                          </m:f>
                          <m:r>
                            <a:rPr lang="en-US" altLang="en-US" sz="2000" b="0" i="1" smtClean="0">
                              <a:latin typeface="Cambria Math" panose="02040503050406030204" pitchFamily="18" charset="0"/>
                            </a:rPr>
                            <m:t>×</m:t>
                          </m:r>
                          <m:sSub>
                            <m:sSubPr>
                              <m:ctrlPr>
                                <a:rPr lang="en-US" altLang="en-US" sz="2000" b="0" i="1" smtClean="0">
                                  <a:latin typeface="Cambria Math" panose="02040503050406030204" pitchFamily="18" charset="0"/>
                                </a:rPr>
                              </m:ctrlPr>
                            </m:sSubPr>
                            <m:e>
                              <m:r>
                                <a:rPr lang="en-US" altLang="en-US" sz="2000" b="0" i="1" smtClean="0">
                                  <a:latin typeface="Cambria Math" panose="02040503050406030204" pitchFamily="18" charset="0"/>
                                </a:rPr>
                                <m:t>𝐼</m:t>
                              </m:r>
                            </m:e>
                            <m:sub>
                              <m:r>
                                <a:rPr lang="en-US" altLang="en-US" sz="2000" b="0" i="1" smtClean="0">
                                  <a:latin typeface="Cambria Math" panose="02040503050406030204" pitchFamily="18" charset="0"/>
                                </a:rPr>
                                <m:t>𝑅</m:t>
                              </m:r>
                            </m:sub>
                          </m:sSub>
                          <m:d>
                            <m:dPr>
                              <m:ctrlPr>
                                <a:rPr lang="en-US" altLang="en-US" sz="2000" b="0" i="1" smtClean="0">
                                  <a:latin typeface="Cambria Math" panose="02040503050406030204" pitchFamily="18" charset="0"/>
                                </a:rPr>
                              </m:ctrlPr>
                            </m:dPr>
                            <m:e>
                              <m:r>
                                <a:rPr lang="en-US" altLang="en-US" sz="2000" b="0" i="1" smtClean="0">
                                  <a:latin typeface="Cambria Math" panose="02040503050406030204" pitchFamily="18" charset="0"/>
                                </a:rPr>
                                <m:t>𝐴</m:t>
                              </m:r>
                            </m:e>
                          </m:d>
                          <m:r>
                            <a:rPr lang="en-US" altLang="en-US" sz="2000" b="0" i="1" smtClean="0">
                              <a:latin typeface="Cambria Math" panose="02040503050406030204" pitchFamily="18" charset="0"/>
                            </a:rPr>
                            <m:t>×</m:t>
                          </m:r>
                          <m:r>
                            <a:rPr lang="en-US" altLang="en-US" sz="2000" b="0" i="1" smtClean="0">
                              <a:latin typeface="Cambria Math" panose="02040503050406030204" pitchFamily="18" charset="0"/>
                            </a:rPr>
                            <m:t>𝑑𝑒</m:t>
                          </m:r>
                          <m:r>
                            <a:rPr lang="en-US" altLang="en-US" sz="2000" b="0" i="1" smtClean="0">
                              <a:latin typeface="Cambria Math" panose="02040503050406030204" pitchFamily="18" charset="0"/>
                            </a:rPr>
                            <m:t>_</m:t>
                          </m:r>
                          <m:r>
                            <a:rPr lang="en-US" altLang="en-US" sz="2000" b="0" i="1" smtClean="0">
                              <a:latin typeface="Cambria Math" panose="02040503050406030204" pitchFamily="18" charset="0"/>
                            </a:rPr>
                            <m:t>𝑟𝑎𝑡𝑖𝑛𝑔</m:t>
                          </m:r>
                        </m:den>
                      </m:f>
                      <m:r>
                        <a:rPr lang="en-US" altLang="en-US" sz="2000" b="0" i="1" smtClean="0">
                          <a:latin typeface="Cambria Math" panose="02040503050406030204" pitchFamily="18" charset="0"/>
                        </a:rPr>
                        <m:t> </m:t>
                      </m:r>
                    </m:oMath>
                  </m:oMathPara>
                </a14:m>
                <a:endParaRPr lang="en-US" altLang="en-US" sz="2000" dirty="0"/>
              </a:p>
            </p:txBody>
          </p:sp>
        </mc:Choice>
        <mc:Fallback xmlns="">
          <p:sp>
            <p:nvSpPr>
              <p:cNvPr id="65539" name="Rectangle 3"/>
              <p:cNvSpPr>
                <a:spLocks noRot="1" noChangeAspect="1" noMove="1" noResize="1" noEditPoints="1" noAdjustHandles="1" noChangeArrowheads="1" noChangeShapeType="1" noTextEdit="1"/>
              </p:cNvSpPr>
              <p:nvPr/>
            </p:nvSpPr>
            <p:spPr bwMode="auto">
              <a:xfrm>
                <a:off x="228600" y="1676400"/>
                <a:ext cx="8058809" cy="1348703"/>
              </a:xfrm>
              <a:prstGeom prst="rect">
                <a:avLst/>
              </a:prstGeom>
              <a:blipFill>
                <a:blip r:embed="rId3"/>
                <a:stretch>
                  <a:fillRect l="-681" t="-2262"/>
                </a:stretch>
              </a:blipFill>
              <a:ln w="9525">
                <a:noFill/>
                <a:miter lim="800000"/>
                <a:headEnd/>
                <a:tailEnd/>
              </a:ln>
            </p:spPr>
            <p:txBody>
              <a:bodyPr/>
              <a:lstStyle/>
              <a:p>
                <a:r>
                  <a:rPr lang="zh-CN" altLang="en-US">
                    <a:noFill/>
                  </a:rPr>
                  <a:t> </a:t>
                </a:r>
              </a:p>
            </p:txBody>
          </p:sp>
        </mc:Fallback>
      </mc:AlternateContent>
      <p:sp>
        <p:nvSpPr>
          <p:cNvPr id="65541" name="Rectangle 5"/>
          <p:cNvSpPr>
            <a:spLocks noChangeArrowheads="1"/>
          </p:cNvSpPr>
          <p:nvPr/>
        </p:nvSpPr>
        <p:spPr bwMode="auto">
          <a:xfrm>
            <a:off x="228600" y="3478885"/>
            <a:ext cx="8458200" cy="1015663"/>
          </a:xfrm>
          <a:prstGeom prst="rect">
            <a:avLst/>
          </a:prstGeom>
          <a:noFill/>
          <a:ln w="9525">
            <a:noFill/>
            <a:miter lim="800000"/>
            <a:headEnd/>
            <a:tailEnd/>
          </a:ln>
        </p:spPr>
        <p:txBody>
          <a:bodyPr>
            <a:spAutoFit/>
          </a:bodyPr>
          <a:lstStyle/>
          <a:p>
            <a:pPr marL="457200" indent="-457200">
              <a:buFontTx/>
              <a:buAutoNum type="arabicPeriod" startAt="7"/>
            </a:pPr>
            <a:r>
              <a:rPr lang="en-US" altLang="en-US" sz="2000" dirty="0">
                <a:latin typeface="Times-Roman" charset="0"/>
              </a:rPr>
              <a:t> After having sized the system, the water pumped can be  estimated   </a:t>
            </a:r>
          </a:p>
          <a:p>
            <a:pPr marL="457200" indent="-457200"/>
            <a:r>
              <a:rPr lang="en-US" altLang="en-US" sz="2000" dirty="0">
                <a:latin typeface="Times-Roman" charset="0"/>
              </a:rPr>
              <a:t>       by rearranging (9.59) and adding in the de-rating factor:</a:t>
            </a:r>
          </a:p>
          <a:p>
            <a:pPr marL="457200" indent="-457200"/>
            <a:endParaRPr lang="en-US" altLang="en-US" sz="2000" dirty="0">
              <a:latin typeface="Times-Roman" charset="0"/>
            </a:endParaRPr>
          </a:p>
        </p:txBody>
      </p:sp>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79DF934E-F597-4A54-9371-D39FBEB5A520}"/>
                  </a:ext>
                </a:extLst>
              </p:cNvPr>
              <p:cNvSpPr/>
              <p:nvPr/>
            </p:nvSpPr>
            <p:spPr>
              <a:xfrm>
                <a:off x="419100" y="4396785"/>
                <a:ext cx="8077200" cy="94628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en-US" i="1" smtClean="0">
                          <a:latin typeface="Cambria Math" panose="02040503050406030204" pitchFamily="18" charset="0"/>
                        </a:rPr>
                        <m:t>𝑄</m:t>
                      </m:r>
                      <m:d>
                        <m:dPr>
                          <m:ctrlPr>
                            <a:rPr lang="en-US" altLang="en-US" i="1">
                              <a:latin typeface="Cambria Math" panose="02040503050406030204" pitchFamily="18" charset="0"/>
                            </a:rPr>
                          </m:ctrlPr>
                        </m:dPr>
                        <m:e>
                          <m:f>
                            <m:fPr>
                              <m:type m:val="lin"/>
                              <m:ctrlPr>
                                <a:rPr lang="en-US" altLang="en-US" i="1">
                                  <a:latin typeface="Cambria Math" panose="02040503050406030204" pitchFamily="18" charset="0"/>
                                </a:rPr>
                              </m:ctrlPr>
                            </m:fPr>
                            <m:num>
                              <m:r>
                                <a:rPr lang="en-US" altLang="en-US" i="1">
                                  <a:latin typeface="Cambria Math" panose="02040503050406030204" pitchFamily="18" charset="0"/>
                                </a:rPr>
                                <m:t>𝑔𝑎𝑙</m:t>
                              </m:r>
                            </m:num>
                            <m:den>
                              <m:r>
                                <a:rPr lang="en-US" altLang="en-US" i="1">
                                  <a:latin typeface="Cambria Math" panose="02040503050406030204" pitchFamily="18" charset="0"/>
                                </a:rPr>
                                <m:t>𝑑𝑎𝑦</m:t>
                              </m:r>
                            </m:den>
                          </m:f>
                        </m:e>
                      </m:d>
                      <m:r>
                        <a:rPr lang="en-US" altLang="en-US" i="1">
                          <a:latin typeface="Cambria Math" panose="02040503050406030204" pitchFamily="18" charset="0"/>
                        </a:rPr>
                        <m:t>= 15</m:t>
                      </m:r>
                      <m:f>
                        <m:fPr>
                          <m:type m:val="lin"/>
                          <m:ctrlPr>
                            <a:rPr lang="en-US" altLang="en-US" i="1">
                              <a:latin typeface="Cambria Math" panose="02040503050406030204" pitchFamily="18" charset="0"/>
                            </a:rPr>
                          </m:ctrlPr>
                        </m:fPr>
                        <m:num>
                          <m:r>
                            <a:rPr lang="en-US" altLang="en-US" i="1">
                              <a:latin typeface="Cambria Math" panose="02040503050406030204" pitchFamily="18" charset="0"/>
                            </a:rPr>
                            <m:t>𝑉</m:t>
                          </m:r>
                        </m:num>
                        <m:den>
                          <m:r>
                            <a:rPr lang="en-US" altLang="en-US" i="1">
                              <a:latin typeface="Cambria Math" panose="02040503050406030204" pitchFamily="18" charset="0"/>
                            </a:rPr>
                            <m:t>𝑚𝑜𝑑</m:t>
                          </m:r>
                        </m:den>
                      </m:f>
                      <m:r>
                        <a:rPr lang="en-US" altLang="en-US" i="1">
                          <a:latin typeface="Cambria Math" panose="02040503050406030204" pitchFamily="18" charset="0"/>
                        </a:rPr>
                        <m:t>×</m:t>
                      </m:r>
                      <m:sSub>
                        <m:sSubPr>
                          <m:ctrlPr>
                            <a:rPr lang="en-US" altLang="en-US" i="1">
                              <a:latin typeface="Cambria Math" panose="02040503050406030204" pitchFamily="18" charset="0"/>
                            </a:rPr>
                          </m:ctrlPr>
                        </m:sSubPr>
                        <m:e>
                          <m:r>
                            <a:rPr lang="en-US" altLang="en-US" i="1">
                              <a:latin typeface="Cambria Math" panose="02040503050406030204" pitchFamily="18" charset="0"/>
                            </a:rPr>
                            <m:t>𝐼</m:t>
                          </m:r>
                        </m:e>
                        <m:sub>
                          <m:r>
                            <a:rPr lang="en-US" altLang="en-US" i="1">
                              <a:latin typeface="Cambria Math" panose="02040503050406030204" pitchFamily="18" charset="0"/>
                            </a:rPr>
                            <m:t>𝑅</m:t>
                          </m:r>
                        </m:sub>
                      </m:sSub>
                      <m:d>
                        <m:dPr>
                          <m:ctrlPr>
                            <a:rPr lang="en-US" altLang="en-US" i="1">
                              <a:latin typeface="Cambria Math" panose="02040503050406030204" pitchFamily="18" charset="0"/>
                            </a:rPr>
                          </m:ctrlPr>
                        </m:dPr>
                        <m:e>
                          <m:r>
                            <a:rPr lang="en-US" altLang="en-US" i="1">
                              <a:latin typeface="Cambria Math" panose="02040503050406030204" pitchFamily="18" charset="0"/>
                            </a:rPr>
                            <m:t>𝐴</m:t>
                          </m:r>
                        </m:e>
                      </m:d>
                      <m:r>
                        <a:rPr lang="en-US" altLang="en-US" i="1">
                          <a:latin typeface="Cambria Math" panose="02040503050406030204" pitchFamily="18" charset="0"/>
                        </a:rPr>
                        <m:t>×</m:t>
                      </m:r>
                      <m:d>
                        <m:dPr>
                          <m:ctrlPr>
                            <a:rPr lang="en-US" altLang="en-US" i="1">
                              <a:latin typeface="Cambria Math" panose="02040503050406030204" pitchFamily="18" charset="0"/>
                            </a:rPr>
                          </m:ctrlPr>
                        </m:dPr>
                        <m:e>
                          <m:r>
                            <a:rPr lang="en-US" altLang="en-US" i="1">
                              <a:latin typeface="Cambria Math" panose="02040503050406030204" pitchFamily="18" charset="0"/>
                            </a:rPr>
                            <m:t># </m:t>
                          </m:r>
                          <m:r>
                            <a:rPr lang="en-US" altLang="en-US" i="1">
                              <a:latin typeface="Cambria Math" panose="02040503050406030204" pitchFamily="18" charset="0"/>
                            </a:rPr>
                            <m:t>𝑚𝑜𝑑𝑠</m:t>
                          </m:r>
                        </m:e>
                      </m:d>
                      <m:r>
                        <a:rPr lang="en-US" altLang="en-US" i="1">
                          <a:latin typeface="Cambria Math" panose="02040503050406030204" pitchFamily="18" charset="0"/>
                        </a:rPr>
                        <m:t>×</m:t>
                      </m:r>
                      <m:d>
                        <m:dPr>
                          <m:ctrlPr>
                            <a:rPr lang="en-US" altLang="en-US" i="1">
                              <a:latin typeface="Cambria Math" panose="02040503050406030204" pitchFamily="18" charset="0"/>
                            </a:rPr>
                          </m:ctrlPr>
                        </m:dPr>
                        <m:e>
                          <m:r>
                            <a:rPr lang="en-US" altLang="en-US" i="1">
                              <a:latin typeface="Cambria Math" panose="02040503050406030204" pitchFamily="18" charset="0"/>
                            </a:rPr>
                            <m:t>𝑃𝑒𝑎𝑘</m:t>
                          </m:r>
                          <m:f>
                            <m:fPr>
                              <m:type m:val="lin"/>
                              <m:ctrlPr>
                                <a:rPr lang="en-US" altLang="en-US" i="1">
                                  <a:latin typeface="Cambria Math" panose="02040503050406030204" pitchFamily="18" charset="0"/>
                                </a:rPr>
                              </m:ctrlPr>
                            </m:fPr>
                            <m:num>
                              <m:r>
                                <a:rPr lang="en-US" altLang="en-US" i="1">
                                  <a:latin typeface="Cambria Math" panose="02040503050406030204" pitchFamily="18" charset="0"/>
                                </a:rPr>
                                <m:t>h</m:t>
                              </m:r>
                            </m:num>
                            <m:den>
                              <m:r>
                                <a:rPr lang="en-US" altLang="en-US" i="1">
                                  <a:latin typeface="Cambria Math" panose="02040503050406030204" pitchFamily="18" charset="0"/>
                                </a:rPr>
                                <m:t>𝑑𝑎𝑦</m:t>
                              </m:r>
                            </m:den>
                          </m:f>
                        </m:e>
                      </m:d>
                      <m:r>
                        <a:rPr lang="en-US" altLang="en-US" i="1">
                          <a:latin typeface="Cambria Math" panose="02040503050406030204" pitchFamily="18" charset="0"/>
                        </a:rPr>
                        <m:t>×</m:t>
                      </m:r>
                      <m:f>
                        <m:fPr>
                          <m:type m:val="lin"/>
                          <m:ctrlPr>
                            <a:rPr lang="en-US" altLang="en-US" b="0" i="1" smtClean="0">
                              <a:latin typeface="Cambria Math" panose="02040503050406030204" pitchFamily="18" charset="0"/>
                            </a:rPr>
                          </m:ctrlPr>
                        </m:fPr>
                        <m:num>
                          <m:r>
                            <a:rPr lang="en-US" altLang="en-US" i="1">
                              <a:latin typeface="Cambria Math" panose="02040503050406030204" pitchFamily="18" charset="0"/>
                            </a:rPr>
                            <m:t>60</m:t>
                          </m:r>
                          <m:r>
                            <a:rPr lang="en-US" altLang="en-US" i="1">
                              <a:latin typeface="Cambria Math" panose="02040503050406030204" pitchFamily="18" charset="0"/>
                            </a:rPr>
                            <m:t>𝑚𝑖𝑛</m:t>
                          </m:r>
                        </m:num>
                        <m:den>
                          <m:r>
                            <m:rPr>
                              <m:sty m:val="p"/>
                            </m:rPr>
                            <a:rPr lang="en-US" altLang="en-US" b="0" i="0" smtClean="0">
                              <a:latin typeface="Cambria Math" panose="02040503050406030204" pitchFamily="18" charset="0"/>
                            </a:rPr>
                            <m:t>h</m:t>
                          </m:r>
                        </m:den>
                      </m:f>
                      <m:r>
                        <a:rPr lang="en-US" altLang="en-US" b="0" i="1" smtClean="0">
                          <a:latin typeface="Cambria Math" panose="02040503050406030204" pitchFamily="18" charset="0"/>
                        </a:rPr>
                        <m:t>×</m:t>
                      </m:r>
                      <m:r>
                        <a:rPr lang="en-US" altLang="en-US" b="0" i="1" smtClean="0">
                          <a:latin typeface="Cambria Math" panose="02040503050406030204" pitchFamily="18" charset="0"/>
                        </a:rPr>
                        <m:t>𝑑𝑒</m:t>
                      </m:r>
                      <m:r>
                        <a:rPr lang="en-US" altLang="en-US" b="0" i="1" smtClean="0">
                          <a:latin typeface="Cambria Math" panose="02040503050406030204" pitchFamily="18" charset="0"/>
                        </a:rPr>
                        <m:t>_</m:t>
                      </m:r>
                      <m:r>
                        <a:rPr lang="en-US" altLang="en-US" b="0" i="1" smtClean="0">
                          <a:latin typeface="Cambria Math" panose="02040503050406030204" pitchFamily="18" charset="0"/>
                        </a:rPr>
                        <m:t>𝑟𝑎𝑡𝑖𝑛𝑔</m:t>
                      </m:r>
                      <m:r>
                        <a:rPr lang="en-US" altLang="en-US" b="0" i="1" smtClean="0">
                          <a:latin typeface="Cambria Math" panose="02040503050406030204" pitchFamily="18" charset="0"/>
                        </a:rPr>
                        <m:t>×</m:t>
                      </m:r>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𝜂</m:t>
                          </m:r>
                        </m:e>
                        <m:sub>
                          <m:r>
                            <a:rPr lang="en-US" altLang="en-US" b="0" i="1" smtClean="0">
                              <a:latin typeface="Cambria Math" panose="02040503050406030204" pitchFamily="18" charset="0"/>
                            </a:rPr>
                            <m:t>𝑃</m:t>
                          </m:r>
                        </m:sub>
                      </m:sSub>
                      <m:d>
                        <m:dPr>
                          <m:ctrlPr>
                            <a:rPr lang="en-US" altLang="en-US" b="0" i="1" smtClean="0">
                              <a:latin typeface="Cambria Math" panose="02040503050406030204" pitchFamily="18" charset="0"/>
                            </a:rPr>
                          </m:ctrlPr>
                        </m:dPr>
                        <m:e>
                          <m:r>
                            <a:rPr lang="en-US" altLang="en-US" b="0" i="1" smtClean="0">
                              <a:latin typeface="Cambria Math" panose="02040503050406030204" pitchFamily="18" charset="0"/>
                            </a:rPr>
                            <m:t>0.1885×</m:t>
                          </m:r>
                          <m:r>
                            <a:rPr lang="en-US" altLang="en-US" b="0" i="1" smtClean="0">
                              <a:latin typeface="Cambria Math" panose="02040503050406030204" pitchFamily="18" charset="0"/>
                            </a:rPr>
                            <m:t>𝐻</m:t>
                          </m:r>
                          <m:d>
                            <m:dPr>
                              <m:ctrlPr>
                                <a:rPr lang="en-US" altLang="en-US" b="0" i="1" smtClean="0">
                                  <a:latin typeface="Cambria Math" panose="02040503050406030204" pitchFamily="18" charset="0"/>
                                </a:rPr>
                              </m:ctrlPr>
                            </m:dPr>
                            <m:e>
                              <m:r>
                                <a:rPr lang="en-US" altLang="en-US" b="0" i="1" smtClean="0">
                                  <a:latin typeface="Cambria Math" panose="02040503050406030204" pitchFamily="18" charset="0"/>
                                </a:rPr>
                                <m:t>𝑓𝑡</m:t>
                              </m:r>
                            </m:e>
                          </m:d>
                        </m:e>
                      </m:d>
                    </m:oMath>
                  </m:oMathPara>
                </a14:m>
                <a:endParaRPr lang="en-US" altLang="en-US" dirty="0"/>
              </a:p>
            </p:txBody>
          </p:sp>
        </mc:Choice>
        <mc:Fallback xmlns="">
          <p:sp>
            <p:nvSpPr>
              <p:cNvPr id="3" name="矩形 2">
                <a:extLst>
                  <a:ext uri="{FF2B5EF4-FFF2-40B4-BE49-F238E27FC236}">
                    <a16:creationId xmlns:a16="http://schemas.microsoft.com/office/drawing/2014/main" id="{79DF934E-F597-4A54-9371-D39FBEB5A520}"/>
                  </a:ext>
                </a:extLst>
              </p:cNvPr>
              <p:cNvSpPr>
                <a:spLocks noRot="1" noChangeAspect="1" noMove="1" noResize="1" noEditPoints="1" noAdjustHandles="1" noChangeArrowheads="1" noChangeShapeType="1" noTextEdit="1"/>
              </p:cNvSpPr>
              <p:nvPr/>
            </p:nvSpPr>
            <p:spPr>
              <a:xfrm>
                <a:off x="419100" y="4396785"/>
                <a:ext cx="8077200" cy="946285"/>
              </a:xfrm>
              <a:prstGeom prst="rect">
                <a:avLst/>
              </a:prstGeom>
              <a:blipFill>
                <a:blip r:embed="rId4"/>
                <a:stretch>
                  <a:fillRect t="-45161" b="-37419"/>
                </a:stretch>
              </a:blipFill>
            </p:spPr>
            <p:txBody>
              <a:bodyPr/>
              <a:lstStyle/>
              <a:p>
                <a:r>
                  <a:rPr lang="zh-CN" altLang="en-US">
                    <a:noFill/>
                  </a:rPr>
                  <a:t> </a:t>
                </a:r>
              </a:p>
            </p:txBody>
          </p:sp>
        </mc:Fallback>
      </mc:AlternateContent>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ACE1B245-B33D-448D-9E8F-49FD0A026728}"/>
              </a:ext>
            </a:extLst>
          </p:cNvPr>
          <p:cNvSpPr>
            <a:spLocks noGrp="1"/>
          </p:cNvSpPr>
          <p:nvPr>
            <p:ph type="sldNum" sz="quarter" idx="12"/>
          </p:nvPr>
        </p:nvSpPr>
        <p:spPr/>
        <p:txBody>
          <a:bodyPr/>
          <a:lstStyle/>
          <a:p>
            <a:pPr>
              <a:defRPr/>
            </a:pPr>
            <a:fld id="{A5A7C52C-B8D8-46AC-9434-6888604DA894}" type="slidenum">
              <a:rPr lang="en-US" altLang="zh-CN" smtClean="0"/>
              <a:pPr>
                <a:defRPr/>
              </a:pPr>
              <a:t>69</a:t>
            </a:fld>
            <a:endParaRPr lang="en-US" altLang="zh-CN"/>
          </a:p>
        </p:txBody>
      </p:sp>
      <p:sp>
        <p:nvSpPr>
          <p:cNvPr id="5" name="文本框 4">
            <a:extLst>
              <a:ext uri="{FF2B5EF4-FFF2-40B4-BE49-F238E27FC236}">
                <a16:creationId xmlns:a16="http://schemas.microsoft.com/office/drawing/2014/main" id="{F1D61387-BF59-4885-AF7E-8E5AEAB7ACCA}"/>
              </a:ext>
            </a:extLst>
          </p:cNvPr>
          <p:cNvSpPr txBox="1"/>
          <p:nvPr/>
        </p:nvSpPr>
        <p:spPr>
          <a:xfrm>
            <a:off x="3921822" y="2967335"/>
            <a:ext cx="1300356" cy="923330"/>
          </a:xfrm>
          <a:prstGeom prst="rect">
            <a:avLst/>
          </a:prstGeom>
          <a:noFill/>
        </p:spPr>
        <p:txBody>
          <a:bodyPr wrap="none" rtlCol="0">
            <a:spAutoFit/>
          </a:bodyPr>
          <a:lstStyle/>
          <a:p>
            <a:r>
              <a:rPr lang="en-US" altLang="zh-CN" sz="5400" dirty="0"/>
              <a:t>End</a:t>
            </a:r>
            <a:endParaRPr lang="zh-CN" altLang="en-US" sz="5400" dirty="0"/>
          </a:p>
        </p:txBody>
      </p:sp>
    </p:spTree>
    <p:extLst>
      <p:ext uri="{BB962C8B-B14F-4D97-AF65-F5344CB8AC3E}">
        <p14:creationId xmlns:p14="http://schemas.microsoft.com/office/powerpoint/2010/main" val="3198524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tLang="en-US" dirty="0">
                <a:ea typeface="ＭＳ Ｐゴシック" pitchFamily="34" charset="-128"/>
              </a:rPr>
              <a:t>Net metering</a:t>
            </a:r>
          </a:p>
        </p:txBody>
      </p:sp>
      <p:sp>
        <p:nvSpPr>
          <p:cNvPr id="27651" name="Content Placeholder 2"/>
          <p:cNvSpPr>
            <a:spLocks noGrp="1"/>
          </p:cNvSpPr>
          <p:nvPr>
            <p:ph idx="1"/>
          </p:nvPr>
        </p:nvSpPr>
        <p:spPr/>
        <p:txBody>
          <a:bodyPr/>
          <a:lstStyle/>
          <a:p>
            <a:pPr eaLnBrk="1" hangingPunct="1"/>
            <a:r>
              <a:rPr lang="en-US" altLang="en-US" dirty="0">
                <a:ea typeface="ＭＳ Ｐゴシック" pitchFamily="34" charset="-128"/>
              </a:rPr>
              <a:t>Net metering – customer only pays for the amount of energy that the PV system is unable to supply</a:t>
            </a:r>
          </a:p>
          <a:p>
            <a:pPr eaLnBrk="1" hangingPunct="1"/>
            <a:r>
              <a:rPr lang="en-US" altLang="en-US" dirty="0">
                <a:ea typeface="ＭＳ Ｐゴシック" pitchFamily="34" charset="-128"/>
              </a:rPr>
              <a:t>In the event of an outage, the PV system must quickly and automatically disconnect from the grid</a:t>
            </a:r>
          </a:p>
        </p:txBody>
      </p:sp>
      <p:pic>
        <p:nvPicPr>
          <p:cNvPr id="27652" name="Picture 2"/>
          <p:cNvPicPr>
            <a:picLocks noChangeAspect="1" noChangeArrowheads="1"/>
          </p:cNvPicPr>
          <p:nvPr/>
        </p:nvPicPr>
        <p:blipFill>
          <a:blip r:embed="rId3"/>
          <a:srcRect/>
          <a:stretch>
            <a:fillRect/>
          </a:stretch>
        </p:blipFill>
        <p:spPr bwMode="auto">
          <a:xfrm>
            <a:off x="4114800" y="3276600"/>
            <a:ext cx="4953000" cy="2749550"/>
          </a:xfrm>
          <a:prstGeom prst="rect">
            <a:avLst/>
          </a:prstGeom>
          <a:noFill/>
          <a:ln w="9525">
            <a:noFill/>
            <a:miter lim="800000"/>
            <a:headEnd/>
            <a:tailEnd/>
          </a:ln>
        </p:spPr>
      </p:pic>
      <p:sp>
        <p:nvSpPr>
          <p:cNvPr id="27653" name="Content Placeholder 2"/>
          <p:cNvSpPr txBox="1">
            <a:spLocks/>
          </p:cNvSpPr>
          <p:nvPr/>
        </p:nvSpPr>
        <p:spPr bwMode="auto">
          <a:xfrm>
            <a:off x="228600" y="3352800"/>
            <a:ext cx="4114800" cy="3733800"/>
          </a:xfrm>
          <a:prstGeom prst="rect">
            <a:avLst/>
          </a:prstGeom>
          <a:noFill/>
          <a:ln w="9525">
            <a:noFill/>
            <a:miter lim="800000"/>
            <a:headEnd/>
            <a:tailEnd/>
          </a:ln>
        </p:spPr>
        <p:txBody>
          <a:bodyPr/>
          <a:lstStyle/>
          <a:p>
            <a:pPr marL="342900" indent="-342900">
              <a:spcBef>
                <a:spcPct val="20000"/>
              </a:spcBef>
              <a:buClr>
                <a:schemeClr val="tx1"/>
              </a:buClr>
              <a:buSzPct val="125000"/>
              <a:buFontTx/>
              <a:buChar char="•"/>
            </a:pPr>
            <a:r>
              <a:rPr lang="en-US" altLang="en-US" dirty="0">
                <a:latin typeface="Calibri" pitchFamily="34" charset="0"/>
              </a:rPr>
              <a:t>A battery backup system can help provide power to the system</a:t>
            </a:r>
            <a:r>
              <a:rPr lang="ja-JP" altLang="en-US">
                <a:latin typeface="Calibri" pitchFamily="34" charset="0"/>
              </a:rPr>
              <a:t>’</a:t>
            </a:r>
            <a:r>
              <a:rPr lang="en-US" altLang="ja-JP" dirty="0">
                <a:latin typeface="Calibri" pitchFamily="34" charset="0"/>
              </a:rPr>
              <a:t>s owners during an outage</a:t>
            </a:r>
          </a:p>
          <a:p>
            <a:pPr marL="342900" indent="-342900">
              <a:spcBef>
                <a:spcPct val="20000"/>
              </a:spcBef>
              <a:buClr>
                <a:schemeClr val="tx1"/>
              </a:buClr>
              <a:buSzPct val="125000"/>
              <a:buFontTx/>
              <a:buChar char="•"/>
            </a:pPr>
            <a:r>
              <a:rPr lang="en-US" altLang="en-US" dirty="0">
                <a:latin typeface="Calibri" pitchFamily="34" charset="0"/>
              </a:rPr>
              <a:t>Good grid-connect inverters have efficiencies above 90%</a:t>
            </a:r>
          </a:p>
        </p:txBody>
      </p:sp>
      <p:sp>
        <p:nvSpPr>
          <p:cNvPr id="27654" name="TextBox 6"/>
          <p:cNvSpPr txBox="1">
            <a:spLocks noChangeArrowheads="1"/>
          </p:cNvSpPr>
          <p:nvPr/>
        </p:nvSpPr>
        <p:spPr bwMode="auto">
          <a:xfrm>
            <a:off x="4419600" y="5943600"/>
            <a:ext cx="4800600" cy="369888"/>
          </a:xfrm>
          <a:prstGeom prst="rect">
            <a:avLst/>
          </a:prstGeom>
          <a:noFill/>
          <a:ln w="9525">
            <a:noFill/>
            <a:miter lim="800000"/>
            <a:headEnd/>
            <a:tailEnd/>
          </a:ln>
        </p:spPr>
        <p:txBody>
          <a:bodyPr>
            <a:spAutoFit/>
          </a:bodyPr>
          <a:lstStyle/>
          <a:p>
            <a:pPr eaLnBrk="1" hangingPunct="1">
              <a:spcBef>
                <a:spcPct val="20000"/>
              </a:spcBef>
              <a:buClr>
                <a:schemeClr val="tx1"/>
              </a:buClr>
              <a:buFont typeface="Wingdings" pitchFamily="2" charset="2"/>
              <a:buNone/>
            </a:pPr>
            <a:r>
              <a:rPr lang="en-US" altLang="en-US" sz="1800"/>
              <a:t>http://www.pasolar.ncat.org/lesson05.php</a:t>
            </a:r>
          </a:p>
        </p:txBody>
      </p:sp>
      <p:sp>
        <p:nvSpPr>
          <p:cNvPr id="2" name="灯片编号占位符 1">
            <a:extLst>
              <a:ext uri="{FF2B5EF4-FFF2-40B4-BE49-F238E27FC236}">
                <a16:creationId xmlns:a16="http://schemas.microsoft.com/office/drawing/2014/main" id="{9408D45D-610F-44D8-8062-B26BBA34D7A9}"/>
              </a:ext>
            </a:extLst>
          </p:cNvPr>
          <p:cNvSpPr>
            <a:spLocks noGrp="1"/>
          </p:cNvSpPr>
          <p:nvPr>
            <p:ph type="sldNum" sz="quarter" idx="12"/>
          </p:nvPr>
        </p:nvSpPr>
        <p:spPr/>
        <p:txBody>
          <a:bodyPr/>
          <a:lstStyle/>
          <a:p>
            <a:pPr>
              <a:defRPr/>
            </a:pPr>
            <a:fld id="{A5A7C52C-B8D8-46AC-9434-6888604DA894}" type="slidenum">
              <a:rPr lang="en-US" altLang="zh-CN" smtClean="0"/>
              <a:pPr>
                <a:defRPr/>
              </a:pPr>
              <a:t>7</a:t>
            </a:fld>
            <a:endParaRPr lang="en-US" altLang="zh-CN"/>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2"/>
          <p:cNvPicPr>
            <a:picLocks noChangeAspect="1"/>
          </p:cNvPicPr>
          <p:nvPr/>
        </p:nvPicPr>
        <p:blipFill>
          <a:blip r:embed="rId3"/>
          <a:srcRect/>
          <a:stretch>
            <a:fillRect/>
          </a:stretch>
        </p:blipFill>
        <p:spPr bwMode="auto">
          <a:xfrm>
            <a:off x="609600" y="2465388"/>
            <a:ext cx="7202488" cy="3556000"/>
          </a:xfrm>
          <a:prstGeom prst="rect">
            <a:avLst/>
          </a:prstGeom>
          <a:noFill/>
          <a:ln w="9525">
            <a:noFill/>
            <a:miter lim="800000"/>
            <a:headEnd/>
            <a:tailEnd/>
          </a:ln>
        </p:spPr>
      </p:pic>
      <p:sp>
        <p:nvSpPr>
          <p:cNvPr id="28676" name="Rectangle 3"/>
          <p:cNvSpPr>
            <a:spLocks noChangeArrowheads="1"/>
          </p:cNvSpPr>
          <p:nvPr/>
        </p:nvSpPr>
        <p:spPr bwMode="auto">
          <a:xfrm>
            <a:off x="1066800" y="1317625"/>
            <a:ext cx="7696200" cy="1016000"/>
          </a:xfrm>
          <a:prstGeom prst="rect">
            <a:avLst/>
          </a:prstGeom>
          <a:noFill/>
          <a:ln w="9525">
            <a:noFill/>
            <a:miter lim="800000"/>
            <a:headEnd/>
            <a:tailEnd/>
          </a:ln>
        </p:spPr>
        <p:txBody>
          <a:bodyPr>
            <a:spAutoFit/>
          </a:bodyPr>
          <a:lstStyle/>
          <a:p>
            <a:r>
              <a:rPr lang="en-US" altLang="en-US" sz="2000" dirty="0">
                <a:latin typeface="Times-Roman" charset="0"/>
              </a:rPr>
              <a:t>The AC output of a grid-connected PV system is fed into the main electrical distribution panel of the house, from which it can provide power to the house or put power back onto the grid.</a:t>
            </a:r>
            <a:endParaRPr lang="en-US" altLang="en-US" sz="2000" dirty="0"/>
          </a:p>
        </p:txBody>
      </p:sp>
      <p:sp>
        <p:nvSpPr>
          <p:cNvPr id="28677" name="Rectangle 4"/>
          <p:cNvSpPr>
            <a:spLocks noChangeArrowheads="1"/>
          </p:cNvSpPr>
          <p:nvPr/>
        </p:nvSpPr>
        <p:spPr bwMode="auto">
          <a:xfrm>
            <a:off x="609600" y="6021388"/>
            <a:ext cx="7734300" cy="708025"/>
          </a:xfrm>
          <a:prstGeom prst="rect">
            <a:avLst/>
          </a:prstGeom>
          <a:noFill/>
          <a:ln w="9525">
            <a:noFill/>
            <a:miter lim="800000"/>
            <a:headEnd/>
            <a:tailEnd/>
          </a:ln>
        </p:spPr>
        <p:txBody>
          <a:bodyPr>
            <a:spAutoFit/>
          </a:bodyPr>
          <a:lstStyle/>
          <a:p>
            <a:pPr algn="just"/>
            <a:r>
              <a:rPr lang="en-US" altLang="en-US" sz="2000" dirty="0">
                <a:latin typeface="Times-Roman" charset="0"/>
              </a:rPr>
              <a:t>During the day, excess power from the PV array is sold to the utility; at night, the deficit is purchased from the utility</a:t>
            </a:r>
            <a:endParaRPr lang="en-US" altLang="en-US" sz="2000" dirty="0"/>
          </a:p>
        </p:txBody>
      </p:sp>
      <p:sp>
        <p:nvSpPr>
          <p:cNvPr id="2" name="标题 1">
            <a:extLst>
              <a:ext uri="{FF2B5EF4-FFF2-40B4-BE49-F238E27FC236}">
                <a16:creationId xmlns:a16="http://schemas.microsoft.com/office/drawing/2014/main" id="{7E73EFA5-A314-4B87-A79B-B41749623A86}"/>
              </a:ext>
            </a:extLst>
          </p:cNvPr>
          <p:cNvSpPr>
            <a:spLocks noGrp="1"/>
          </p:cNvSpPr>
          <p:nvPr>
            <p:ph type="title"/>
          </p:nvPr>
        </p:nvSpPr>
        <p:spPr/>
        <p:txBody>
          <a:bodyPr/>
          <a:lstStyle/>
          <a:p>
            <a:r>
              <a:rPr lang="en-US" altLang="en-US" dirty="0">
                <a:ea typeface="ＭＳ Ｐゴシック" pitchFamily="34" charset="-128"/>
              </a:rPr>
              <a:t>Time-Of-Use (TOU) rates.</a:t>
            </a:r>
            <a:endParaRPr lang="zh-CN" altLang="en-US" dirty="0"/>
          </a:p>
        </p:txBody>
      </p:sp>
      <p:sp>
        <p:nvSpPr>
          <p:cNvPr id="4" name="灯片编号占位符 3">
            <a:extLst>
              <a:ext uri="{FF2B5EF4-FFF2-40B4-BE49-F238E27FC236}">
                <a16:creationId xmlns:a16="http://schemas.microsoft.com/office/drawing/2014/main" id="{2DE74A45-467F-4418-B8EB-F52B578B96F1}"/>
              </a:ext>
            </a:extLst>
          </p:cNvPr>
          <p:cNvSpPr>
            <a:spLocks noGrp="1"/>
          </p:cNvSpPr>
          <p:nvPr>
            <p:ph type="sldNum" sz="quarter" idx="12"/>
          </p:nvPr>
        </p:nvSpPr>
        <p:spPr/>
        <p:txBody>
          <a:bodyPr/>
          <a:lstStyle/>
          <a:p>
            <a:pPr>
              <a:defRPr/>
            </a:pPr>
            <a:fld id="{A5A7C52C-B8D8-46AC-9434-6888604DA894}" type="slidenum">
              <a:rPr lang="en-US" altLang="zh-CN" smtClean="0"/>
              <a:pPr>
                <a:defRPr/>
              </a:pPr>
              <a:t>8</a:t>
            </a:fld>
            <a:endParaRPr lang="en-US" altLang="zh-CN"/>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a PV System in the Summer</a:t>
            </a:r>
          </a:p>
        </p:txBody>
      </p:sp>
      <p:sp>
        <p:nvSpPr>
          <p:cNvPr id="3" name="Content Placeholder 2"/>
          <p:cNvSpPr>
            <a:spLocks noGrp="1"/>
          </p:cNvSpPr>
          <p:nvPr>
            <p:ph idx="1"/>
          </p:nvPr>
        </p:nvSpPr>
        <p:spPr/>
        <p:txBody>
          <a:bodyPr/>
          <a:lstStyle/>
          <a:p>
            <a:r>
              <a:rPr lang="en-US" altLang="zh-CN" dirty="0"/>
              <a:t>Example of a PV System that Provides 100% of Electricity Demand for an Example Month in the Summer</a:t>
            </a:r>
            <a:endParaRPr lang="zh-CN" altLang="en-US" dirty="0"/>
          </a:p>
          <a:p>
            <a:endParaRPr lang="en-US" dirty="0"/>
          </a:p>
          <a:p>
            <a:endParaRPr lang="en-US" dirty="0"/>
          </a:p>
          <a:p>
            <a:endParaRPr lang="en-US" dirty="0"/>
          </a:p>
          <a:p>
            <a:endParaRPr lang="en-US" dirty="0"/>
          </a:p>
          <a:p>
            <a:endParaRPr lang="en-US" dirty="0"/>
          </a:p>
          <a:p>
            <a:endParaRPr lang="en-US" dirty="0"/>
          </a:p>
          <a:p>
            <a:r>
              <a:rPr lang="en-US" dirty="0"/>
              <a:t>The utility owes $24 to the customer but usually, the PV system does not always provide 100% electricity demand</a:t>
            </a:r>
          </a:p>
          <a:p>
            <a:r>
              <a:rPr lang="en-US" dirty="0"/>
              <a:t>The utility also makes sure through its billing rates that this does not happen</a:t>
            </a:r>
          </a:p>
        </p:txBody>
      </p:sp>
      <p:pic>
        <p:nvPicPr>
          <p:cNvPr id="90115" name="Picture 3"/>
          <p:cNvPicPr>
            <a:picLocks noChangeAspect="1" noChangeArrowheads="1"/>
          </p:cNvPicPr>
          <p:nvPr/>
        </p:nvPicPr>
        <p:blipFill>
          <a:blip r:embed="rId2"/>
          <a:srcRect/>
          <a:stretch>
            <a:fillRect/>
          </a:stretch>
        </p:blipFill>
        <p:spPr bwMode="auto">
          <a:xfrm>
            <a:off x="466725" y="2176463"/>
            <a:ext cx="8296275" cy="2547937"/>
          </a:xfrm>
          <a:prstGeom prst="rect">
            <a:avLst/>
          </a:prstGeom>
          <a:noFill/>
          <a:ln w="9525">
            <a:noFill/>
            <a:miter lim="800000"/>
            <a:headEnd/>
            <a:tailEnd/>
          </a:ln>
          <a:effectLst/>
        </p:spPr>
      </p:pic>
      <p:sp>
        <p:nvSpPr>
          <p:cNvPr id="5" name="灯片编号占位符 4">
            <a:extLst>
              <a:ext uri="{FF2B5EF4-FFF2-40B4-BE49-F238E27FC236}">
                <a16:creationId xmlns:a16="http://schemas.microsoft.com/office/drawing/2014/main" id="{00584EF7-98E6-4CE1-9DCF-C872E30A3CB8}"/>
              </a:ext>
            </a:extLst>
          </p:cNvPr>
          <p:cNvSpPr>
            <a:spLocks noGrp="1"/>
          </p:cNvSpPr>
          <p:nvPr>
            <p:ph type="sldNum" sz="quarter" idx="12"/>
          </p:nvPr>
        </p:nvSpPr>
        <p:spPr/>
        <p:txBody>
          <a:bodyPr/>
          <a:lstStyle/>
          <a:p>
            <a:pPr>
              <a:defRPr/>
            </a:pPr>
            <a:fld id="{A5A7C52C-B8D8-46AC-9434-6888604DA894}" type="slidenum">
              <a:rPr lang="en-US" altLang="zh-CN" smtClean="0"/>
              <a:pPr>
                <a:defRPr/>
              </a:pPr>
              <a:t>9</a:t>
            </a:fld>
            <a:endParaRPr lang="en-US" altLang="zh-CN"/>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11599</TotalTime>
  <Words>4499</Words>
  <Application>Microsoft Office PowerPoint</Application>
  <PresentationFormat>On-screen Show (4:3)</PresentationFormat>
  <Paragraphs>471</Paragraphs>
  <Slides>69</Slides>
  <Notes>37</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81" baseType="lpstr">
      <vt:lpstr>ＭＳ Ｐゴシック</vt:lpstr>
      <vt:lpstr>宋体</vt:lpstr>
      <vt:lpstr>宋体</vt:lpstr>
      <vt:lpstr>Arial</vt:lpstr>
      <vt:lpstr>Calibri</vt:lpstr>
      <vt:lpstr>Calibri Light</vt:lpstr>
      <vt:lpstr>Cambria Math</vt:lpstr>
      <vt:lpstr>Times New Roman</vt:lpstr>
      <vt:lpstr>Times-Roman</vt:lpstr>
      <vt:lpstr>Wingdings</vt:lpstr>
      <vt:lpstr>Office Theme</vt:lpstr>
      <vt:lpstr>Equation</vt:lpstr>
      <vt:lpstr>PowerPoint Presentation</vt:lpstr>
      <vt:lpstr>PV Systems – Four configurations</vt:lpstr>
      <vt:lpstr>Grid-connected PV system</vt:lpstr>
      <vt:lpstr>Grid-connected PV system</vt:lpstr>
      <vt:lpstr>Microinverters</vt:lpstr>
      <vt:lpstr>Microinverters</vt:lpstr>
      <vt:lpstr>Net metering</vt:lpstr>
      <vt:lpstr>Time-Of-Use (TOU) rates.</vt:lpstr>
      <vt:lpstr>Example of a PV System in the Summer</vt:lpstr>
      <vt:lpstr>Interfacing with the Utility – feed-in tariffs</vt:lpstr>
      <vt:lpstr>Predicting performance</vt:lpstr>
      <vt:lpstr>Non-temperature-Related PV Power Derating</vt:lpstr>
      <vt:lpstr>Losses from Mismatched Modules</vt:lpstr>
      <vt:lpstr>Shading derate factors for various collector configurations</vt:lpstr>
      <vt:lpstr>Losses due to Cell Temperature</vt:lpstr>
      <vt:lpstr>Impact of Temperature</vt:lpstr>
      <vt:lpstr>Example of NOCT derate factor</vt:lpstr>
      <vt:lpstr>Example of PV Derating using PTC</vt:lpstr>
      <vt:lpstr>“Peak-Hours” Approach</vt:lpstr>
      <vt:lpstr>“Peak-Hours” Approach for PV Performance</vt:lpstr>
      <vt:lpstr>Example of Annual Energy Using the Peak-Sun Approach</vt:lpstr>
      <vt:lpstr>Capacity Factor of PV</vt:lpstr>
      <vt:lpstr>Capacity Factor of PV</vt:lpstr>
      <vt:lpstr>PV system economics</vt:lpstr>
      <vt:lpstr>PV System Costs</vt:lpstr>
      <vt:lpstr>PV System Costs</vt:lpstr>
      <vt:lpstr>Amortizing Costs</vt:lpstr>
      <vt:lpstr>Amortizing Costs</vt:lpstr>
      <vt:lpstr>Example</vt:lpstr>
      <vt:lpstr>Example</vt:lpstr>
      <vt:lpstr>First-year tax benefit</vt:lpstr>
      <vt:lpstr>Example</vt:lpstr>
      <vt:lpstr>Example</vt:lpstr>
      <vt:lpstr>Cash-flow Analysis</vt:lpstr>
      <vt:lpstr>Cash-flow Analysis</vt:lpstr>
      <vt:lpstr>Cash-flow Analysis</vt:lpstr>
      <vt:lpstr>Cash-flow Analysis</vt:lpstr>
      <vt:lpstr>Residential Rate Structures</vt:lpstr>
      <vt:lpstr>Residential Rate Structures</vt:lpstr>
      <vt:lpstr>Commercial and Industrial Rate Structures</vt:lpstr>
      <vt:lpstr>Power Purchase Agreements</vt:lpstr>
      <vt:lpstr>Stand-Alone PV Systems</vt:lpstr>
      <vt:lpstr>Stand-Alone PV - Considerations</vt:lpstr>
      <vt:lpstr>Self-regulating Modules</vt:lpstr>
      <vt:lpstr>Real battery I-V curves</vt:lpstr>
      <vt:lpstr>Power Requirements of Typical Loads</vt:lpstr>
      <vt:lpstr>Consumer Electronics as Loads</vt:lpstr>
      <vt:lpstr>Batteries and PV Systems</vt:lpstr>
      <vt:lpstr>Comparison of battery chemical technologies  based on energy density</vt:lpstr>
      <vt:lpstr>Basics of Lead-Acid Batteries</vt:lpstr>
      <vt:lpstr>Basics of Lead-Acid Batteries</vt:lpstr>
      <vt:lpstr>Stand-Alone PV Systems – Design Summary</vt:lpstr>
      <vt:lpstr>Battery Sizing (section 6.5.9)</vt:lpstr>
      <vt:lpstr>Battery Sizing</vt:lpstr>
      <vt:lpstr>Example 6.12</vt:lpstr>
      <vt:lpstr>Sizing the PV Array</vt:lpstr>
      <vt:lpstr>Stand-Alone PV Systems – Design Summary</vt:lpstr>
      <vt:lpstr>PV-Powered Water Pumping</vt:lpstr>
      <vt:lpstr>Hydraulic System Curves</vt:lpstr>
      <vt:lpstr>Hydraulic System Curves</vt:lpstr>
      <vt:lpstr>Hydraulic System Curves</vt:lpstr>
      <vt:lpstr>Hydraulic Pump Curves - load</vt:lpstr>
      <vt:lpstr>The Delivered Power by the Pump</vt:lpstr>
      <vt:lpstr>Pump Curves for the Jacuzzi SJ1C11 DC Centrifugal Pump</vt:lpstr>
      <vt:lpstr>Hydraulic System Curve</vt:lpstr>
      <vt:lpstr>A Simple Directly Coupled PV–Pump Design Approach</vt:lpstr>
      <vt:lpstr>A Simple Directly Coupled PV–Pump Design Approach</vt:lpstr>
      <vt:lpstr>A Simple Directly Coupled PV–Pump Design Approach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ENGR 3510</dc:title>
  <dc:creator>QiaoLi</dc:creator>
  <cp:lastModifiedBy>Wenzhong Gao</cp:lastModifiedBy>
  <cp:revision>426</cp:revision>
  <dcterms:created xsi:type="dcterms:W3CDTF">2013-10-15T04:57:01Z</dcterms:created>
  <dcterms:modified xsi:type="dcterms:W3CDTF">2019-12-26T00:25:07Z</dcterms:modified>
</cp:coreProperties>
</file>